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modernComment_146_7343E9B.xml" ContentType="application/vnd.ms-powerpoint.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modernComment_135_C8A9A5CD.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4"/>
  </p:sldMasterIdLst>
  <p:notesMasterIdLst>
    <p:notesMasterId r:id="rId23"/>
  </p:notesMasterIdLst>
  <p:sldIdLst>
    <p:sldId id="285" r:id="rId5"/>
    <p:sldId id="312" r:id="rId6"/>
    <p:sldId id="322" r:id="rId7"/>
    <p:sldId id="321" r:id="rId8"/>
    <p:sldId id="323" r:id="rId9"/>
    <p:sldId id="324" r:id="rId10"/>
    <p:sldId id="325" r:id="rId11"/>
    <p:sldId id="326" r:id="rId12"/>
    <p:sldId id="320" r:id="rId13"/>
    <p:sldId id="332" r:id="rId14"/>
    <p:sldId id="328" r:id="rId15"/>
    <p:sldId id="329" r:id="rId16"/>
    <p:sldId id="317" r:id="rId17"/>
    <p:sldId id="330" r:id="rId18"/>
    <p:sldId id="331" r:id="rId19"/>
    <p:sldId id="333" r:id="rId20"/>
    <p:sldId id="309" r:id="rId21"/>
    <p:sldId id="299"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28D81E7B-268D-D453-AFBB-011ACE464D4A}" name="Tamez, Andrew (LT)" initials="T(" userId="S::andrew.tamez@nps.edu::86cc00a3-b8c5-43c6-b5f6-a3f324392a28" providerId="AD"/>
  <p188:author id="{D639518C-1DF6-4163-FD13-77B65E88241E}" name="Padilla, Ace (Capt)" initials="P(" userId="S::ace.padilla@nps.edu::143480f5-76f9-4f61-b18a-75520965bdd7"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7D31"/>
    <a:srgbClr val="FFFD78"/>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F5B6880-0F34-41DF-B3A8-356494EE363B}" v="29" dt="2024-11-17T16:35:58.377"/>
    <p1510:client id="{468C9A17-883A-4287-AA0D-06D9F20489B4}" v="2" dt="2024-11-18T03:25:37.084"/>
    <p1510:client id="{4FE73ADB-F7EE-4D21-A32A-AE2E95679613}" v="3" dt="2024-11-18T16:09:07.750"/>
    <p1510:client id="{86854EF2-048A-1848-B6AD-EDDE5253B44C}" v="86" dt="2024-11-18T15:57:37.395"/>
    <p1510:client id="{8E46D4A4-1814-42F3-8E0A-2B6BF8F98BD6}" v="57" dt="2024-11-17T17:04:42.247"/>
    <p1510:client id="{BFC223F9-D35D-427A-8D17-B08D644BA740}" v="42" dt="2024-11-18T15:37:05.714"/>
    <p1510:client id="{C188D9B7-7E06-C2FF-6845-9030908F1F72}" v="4" dt="2024-11-18T05:16:58.702"/>
    <p1510:client id="{DD0CA52C-7197-9E8E-85D8-FED9335F4E85}" v="16" dt="2024-11-18T16:28:58.378"/>
    <p1510:client id="{DE82AB5B-FF42-728F-8053-0A472A46487E}" v="528" dt="2024-11-18T16:05:03.725"/>
    <p1510:client id="{F3A0DFA3-F2F4-4EE3-8C24-6C8BE5441D4E}" v="8" dt="2024-11-17T16:34:04.0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comments/modernComment_135_C8A9A5CD.xml><?xml version="1.0" encoding="utf-8"?>
<p188:cmLst xmlns:a="http://schemas.openxmlformats.org/drawingml/2006/main" xmlns:r="http://schemas.openxmlformats.org/officeDocument/2006/relationships" xmlns:p188="http://schemas.microsoft.com/office/powerpoint/2018/8/main">
  <p188:cm id="{B5EB1BE0-EE35-42C3-8142-4EADF5B2246A}" authorId="{00000000-0000-0000-0000-000000000000}" created="2024-11-16T22:31:16.777">
    <pc:sldMkLst xmlns:pc="http://schemas.microsoft.com/office/powerpoint/2013/main/command">
      <pc:docMk/>
      <pc:sldMk cId="3366561229" sldId="309"/>
    </pc:sldMkLst>
    <p188:replyLst/>
    <p188:txBody>
      <a:bodyPr/>
      <a:lstStyle/>
      <a:p>
        <a:r>
          <a:rPr lang="en-US"/>
          <a:t>Bad choice here. We should not involve fantasy football. Data results also paying QB twice as much as the TE is more important to getting into the playoffs but paying them equally leads to greater success in the CC and SB. </a:t>
        </a:r>
      </a:p>
    </p188:txBody>
  </p188:cm>
  <p188:cm id="{A8CEC27E-F98D-44CE-B23A-809F0C305978}" authorId="{00000000-0000-0000-0000-000000000000}" created="2024-11-16T22:32:14.358">
    <pc:sldMkLst xmlns:pc="http://schemas.microsoft.com/office/powerpoint/2013/main/command">
      <pc:docMk/>
      <pc:sldMk cId="3366561229" sldId="309"/>
    </pc:sldMkLst>
    <p188:txBody>
      <a:bodyPr/>
      <a:lstStyle/>
      <a:p>
        <a:r>
          <a:rPr lang="en-US"/>
          <a:t>Similar the moneyball approach, paying top dollar for a star player is important but keeping the ratio between other positions is key in ensuring you are successful. Ex. Dak Prescott</a:t>
        </a:r>
      </a:p>
    </p188:txBody>
  </p188:cm>
  <p188:cm id="{B1B8E4EF-6046-45EA-9FD0-307A91FB34F8}" authorId="{00000000-0000-0000-0000-000000000000}" created="2024-11-16T22:32:59.546">
    <pc:sldMkLst xmlns:pc="http://schemas.microsoft.com/office/powerpoint/2013/main/command">
      <pc:docMk/>
      <pc:sldMk cId="3366561229" sldId="309"/>
    </pc:sldMkLst>
    <p188:txBody>
      <a:bodyPr/>
      <a:lstStyle/>
      <a:p>
        <a:r>
          <a:rPr lang="en-US"/>
          <a:t>Future work: analyze how pay affects individual player stats, wins and the inverse. How does player stats affect spending. </a:t>
        </a:r>
      </a:p>
    </p188:txBody>
  </p188:cm>
</p188:cmLst>
</file>

<file path=ppt/comments/modernComment_146_7343E9B.xml><?xml version="1.0" encoding="utf-8"?>
<p188:cmLst xmlns:a="http://schemas.openxmlformats.org/drawingml/2006/main" xmlns:r="http://schemas.openxmlformats.org/officeDocument/2006/relationships" xmlns:p188="http://schemas.microsoft.com/office/powerpoint/2018/8/main">
  <p188:cm id="{A6D35A1C-E81F-4A41-A592-66586AFA1FDD}" authorId="{00000000-0000-0000-0000-000000000000}" created="2024-11-17T00:02:13.773">
    <pc:sldMkLst xmlns:pc="http://schemas.microsoft.com/office/powerpoint/2013/main/command">
      <pc:docMk/>
      <pc:sldMk cId="120864411" sldId="326"/>
    </pc:sldMkLst>
    <p188:txBody>
      <a:bodyPr/>
      <a:lstStyle/>
      <a:p>
        <a:r>
          <a:rPr lang="en-US"/>
          <a:t>Add source and title, I'm assuming past 5 seasons</a:t>
        </a:r>
      </a:p>
    </p188:txBody>
    <p188:extLst>
      <p:ext xmlns:p="http://schemas.openxmlformats.org/presentationml/2006/main" uri="{5BB2D875-25FF-4072-B9AC-8F64D62656EB}">
        <p228:taskDetails xmlns:p228="http://schemas.microsoft.com/office/powerpoint/2022/08/main">
          <p228:history/>
        </p228:taskDetails>
      </p:ext>
    </p188:extLst>
  </p188:cm>
</p188:cmLst>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0FE861C-486B-4E18-A0E9-A790238A915C}" type="datetimeFigureOut">
              <a:rPr lang="en-US" smtClean="0"/>
              <a:t>11/18/2024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F811066-0135-4CAA-8AD4-89A97190AC00}"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5F0F2D43-A7D3-0442-B5DF-409AA8143082}" type="slidenum">
              <a:rPr kumimoji="0" lang="en-US" sz="1200" b="0" i="0" u="none" strike="noStrike" kern="1200" cap="none" spc="0" normalizeH="0" baseline="0" noProof="0">
                <a:ln>
                  <a:noFill/>
                </a:ln>
                <a:solidFill>
                  <a:srgbClr val="000000"/>
                </a:solidFill>
                <a:effectLst/>
                <a:uLnTx/>
                <a:uFillTx/>
                <a:latin typeface="Arial" charset="0"/>
                <a:ea typeface="ＭＳ Ｐゴシック" charset="0"/>
                <a:cs typeface="+mn-cs"/>
              </a:rPr>
              <a:pPr marL="0" marR="0" lvl="0" indent="0" algn="r" defTabSz="914400" rtl="0" eaLnBrk="1" fontAlgn="base" latinLnBrk="0" hangingPunct="1">
                <a:lnSpc>
                  <a:spcPct val="100000"/>
                </a:lnSpc>
                <a:spcBef>
                  <a:spcPct val="0"/>
                </a:spcBef>
                <a:spcAft>
                  <a:spcPct val="0"/>
                </a:spcAft>
                <a:buClrTx/>
                <a:buSzTx/>
                <a:buFontTx/>
                <a:buNone/>
                <a:tabLst/>
                <a:defRPr/>
              </a:pPr>
              <a:t>1</a:t>
            </a:fld>
            <a:endParaRPr kumimoji="0" lang="en-US" sz="1200" b="0" i="0" u="none" strike="noStrike" kern="1200" cap="none" spc="0" normalizeH="0" baseline="0" noProof="0">
              <a:ln>
                <a:noFill/>
              </a:ln>
              <a:solidFill>
                <a:srgbClr val="000000"/>
              </a:solidFill>
              <a:effectLst/>
              <a:uLnTx/>
              <a:uFillTx/>
              <a:latin typeface="Arial" charset="0"/>
              <a:ea typeface="ＭＳ Ｐゴシック" charset="0"/>
              <a:cs typeface="+mn-cs"/>
            </a:endParaRPr>
          </a:p>
        </p:txBody>
      </p:sp>
      <p:sp>
        <p:nvSpPr>
          <p:cNvPr id="14338"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4339" name="Rectangle 3"/>
          <p:cNvSpPr>
            <a:spLocks noGrp="1" noChangeArrowheads="1"/>
          </p:cNvSpPr>
          <p:nvPr>
            <p:ph type="body" idx="1"/>
          </p:nvPr>
        </p:nvSpPr>
        <p:spPr/>
        <p:txBody>
          <a:bodyPr/>
          <a:lstStyle/>
          <a:p>
            <a:r>
              <a:rPr lang="en-US">
                <a:ea typeface="Calibri"/>
                <a:cs typeface="Calibri"/>
              </a:rPr>
              <a:t>Ace</a:t>
            </a:r>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Ace</a:t>
            </a:r>
          </a:p>
        </p:txBody>
      </p:sp>
      <p:sp>
        <p:nvSpPr>
          <p:cNvPr id="4" name="Slide Number Placeholder 3"/>
          <p:cNvSpPr>
            <a:spLocks noGrp="1"/>
          </p:cNvSpPr>
          <p:nvPr>
            <p:ph type="sldNum" sz="quarter" idx="5"/>
          </p:nvPr>
        </p:nvSpPr>
        <p:spPr/>
        <p:txBody>
          <a:bodyPr/>
          <a:lstStyle/>
          <a:p>
            <a:fld id="{DF811066-0135-4CAA-8AD4-89A97190AC00}" type="slidenum">
              <a:rPr lang="en-US" smtClean="0"/>
              <a:t>2</a:t>
            </a:fld>
            <a:endParaRPr lang="en-US"/>
          </a:p>
        </p:txBody>
      </p:sp>
    </p:spTree>
    <p:extLst>
      <p:ext uri="{BB962C8B-B14F-4D97-AF65-F5344CB8AC3E}">
        <p14:creationId xmlns:p14="http://schemas.microsoft.com/office/powerpoint/2010/main" val="42059743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Tom Brady Salary in 2007 (Undefeated Regular Season): Around $10,000,000 (Undefeated Regular Season, MVP, 50 TD Passes0</a:t>
            </a:r>
          </a:p>
        </p:txBody>
      </p:sp>
      <p:sp>
        <p:nvSpPr>
          <p:cNvPr id="4" name="Slide Number Placeholder 3"/>
          <p:cNvSpPr>
            <a:spLocks noGrp="1"/>
          </p:cNvSpPr>
          <p:nvPr>
            <p:ph type="sldNum" sz="quarter" idx="5"/>
          </p:nvPr>
        </p:nvSpPr>
        <p:spPr/>
        <p:txBody>
          <a:bodyPr/>
          <a:lstStyle/>
          <a:p>
            <a:fld id="{DF811066-0135-4CAA-8AD4-89A97190AC00}" type="slidenum">
              <a:rPr lang="en-US" smtClean="0"/>
              <a:t>7</a:t>
            </a:fld>
            <a:endParaRPr lang="en-US"/>
          </a:p>
        </p:txBody>
      </p:sp>
    </p:spTree>
    <p:extLst>
      <p:ext uri="{BB962C8B-B14F-4D97-AF65-F5344CB8AC3E}">
        <p14:creationId xmlns:p14="http://schemas.microsoft.com/office/powerpoint/2010/main" val="34596319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a:t>JASPR: The main purposes of this system are to reduce the time required to alert bystanders and to notify and orient first responders to the presence of an active shooter.</a:t>
            </a:r>
          </a:p>
        </p:txBody>
      </p:sp>
      <p:sp>
        <p:nvSpPr>
          <p:cNvPr id="4" name="Slide Number Placeholder 3"/>
          <p:cNvSpPr>
            <a:spLocks noGrp="1"/>
          </p:cNvSpPr>
          <p:nvPr>
            <p:ph type="sldNum" sz="quarter" idx="5"/>
          </p:nvPr>
        </p:nvSpPr>
        <p:spPr/>
        <p:txBody>
          <a:bodyPr/>
          <a:lstStyle/>
          <a:p>
            <a:fld id="{DF811066-0135-4CAA-8AD4-89A97190AC00}" type="slidenum">
              <a:rPr lang="en-US" smtClean="0"/>
              <a:t>9</a:t>
            </a:fld>
            <a:endParaRPr lang="en-US"/>
          </a:p>
        </p:txBody>
      </p:sp>
    </p:spTree>
    <p:extLst>
      <p:ext uri="{BB962C8B-B14F-4D97-AF65-F5344CB8AC3E}">
        <p14:creationId xmlns:p14="http://schemas.microsoft.com/office/powerpoint/2010/main" val="42912599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a:t>JASPR: The main purposes of this system are to reduce the time required to alert bystanders and to notify and orient first responders to the presence of an active shooter.</a:t>
            </a:r>
          </a:p>
        </p:txBody>
      </p:sp>
      <p:sp>
        <p:nvSpPr>
          <p:cNvPr id="4" name="Slide Number Placeholder 3"/>
          <p:cNvSpPr>
            <a:spLocks noGrp="1"/>
          </p:cNvSpPr>
          <p:nvPr>
            <p:ph type="sldNum" sz="quarter" idx="5"/>
          </p:nvPr>
        </p:nvSpPr>
        <p:spPr/>
        <p:txBody>
          <a:bodyPr/>
          <a:lstStyle/>
          <a:p>
            <a:fld id="{DF811066-0135-4CAA-8AD4-89A97190AC00}" type="slidenum">
              <a:rPr lang="en-US" smtClean="0"/>
              <a:t>11</a:t>
            </a:fld>
            <a:endParaRPr lang="en-US"/>
          </a:p>
        </p:txBody>
      </p:sp>
    </p:spTree>
    <p:extLst>
      <p:ext uri="{BB962C8B-B14F-4D97-AF65-F5344CB8AC3E}">
        <p14:creationId xmlns:p14="http://schemas.microsoft.com/office/powerpoint/2010/main" val="31705827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a:ea typeface="Calibri"/>
              <a:cs typeface="Calibri"/>
            </a:endParaRPr>
          </a:p>
        </p:txBody>
      </p:sp>
      <p:sp>
        <p:nvSpPr>
          <p:cNvPr id="4" name="Slide Number Placeholder 3"/>
          <p:cNvSpPr>
            <a:spLocks noGrp="1"/>
          </p:cNvSpPr>
          <p:nvPr>
            <p:ph type="sldNum" sz="quarter" idx="5"/>
          </p:nvPr>
        </p:nvSpPr>
        <p:spPr/>
        <p:txBody>
          <a:bodyPr/>
          <a:lstStyle/>
          <a:p>
            <a:fld id="{DF811066-0135-4CAA-8AD4-89A97190AC00}" type="slidenum">
              <a:rPr lang="en-US" smtClean="0"/>
              <a:t>13</a:t>
            </a:fld>
            <a:endParaRPr lang="en-US"/>
          </a:p>
        </p:txBody>
      </p:sp>
    </p:spTree>
    <p:extLst>
      <p:ext uri="{BB962C8B-B14F-4D97-AF65-F5344CB8AC3E}">
        <p14:creationId xmlns:p14="http://schemas.microsoft.com/office/powerpoint/2010/main" val="26989947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b="1">
                <a:ea typeface="Calibri"/>
                <a:cs typeface="Calibri"/>
              </a:rPr>
              <a:t>Injury and dak </a:t>
            </a:r>
            <a:r>
              <a:rPr lang="en-US" b="1" err="1">
                <a:ea typeface="Calibri"/>
                <a:cs typeface="Calibri"/>
              </a:rPr>
              <a:t>prescott</a:t>
            </a:r>
            <a:endParaRPr lang="en-US" err="1">
              <a:cs typeface="Calibri"/>
            </a:endParaRPr>
          </a:p>
          <a:p>
            <a:pPr marL="171450" indent="-171450">
              <a:buAutoNum type="arabicPeriod"/>
            </a:pPr>
            <a:r>
              <a:rPr lang="en-US" b="1">
                <a:ea typeface="Calibri"/>
                <a:cs typeface="Calibri"/>
              </a:rPr>
              <a:t> Refer to </a:t>
            </a:r>
            <a:r>
              <a:rPr lang="en-US" b="1" err="1">
                <a:ea typeface="Calibri"/>
                <a:cs typeface="Calibri"/>
              </a:rPr>
              <a:t>andrew</a:t>
            </a:r>
            <a:r>
              <a:rPr lang="en-US" b="1">
                <a:ea typeface="Calibri"/>
                <a:cs typeface="Calibri"/>
              </a:rPr>
              <a:t>' slides</a:t>
            </a:r>
          </a:p>
          <a:p>
            <a:pPr marL="171450" indent="-171450">
              <a:buAutoNum type="arabicPeriod"/>
            </a:pPr>
            <a:endParaRPr lang="en-US" b="1">
              <a:ea typeface="Calibri"/>
              <a:cs typeface="Calibri"/>
            </a:endParaRPr>
          </a:p>
        </p:txBody>
      </p:sp>
      <p:sp>
        <p:nvSpPr>
          <p:cNvPr id="4" name="Slide Number Placeholder 3"/>
          <p:cNvSpPr>
            <a:spLocks noGrp="1"/>
          </p:cNvSpPr>
          <p:nvPr>
            <p:ph type="sldNum" sz="quarter" idx="5"/>
          </p:nvPr>
        </p:nvSpPr>
        <p:spPr/>
        <p:txBody>
          <a:bodyPr/>
          <a:lstStyle/>
          <a:p>
            <a:fld id="{DF811066-0135-4CAA-8AD4-89A97190AC00}" type="slidenum">
              <a:rPr lang="en-US" smtClean="0"/>
              <a:t>17</a:t>
            </a:fld>
            <a:endParaRPr lang="en-US"/>
          </a:p>
        </p:txBody>
      </p:sp>
    </p:spTree>
    <p:extLst>
      <p:ext uri="{BB962C8B-B14F-4D97-AF65-F5344CB8AC3E}">
        <p14:creationId xmlns:p14="http://schemas.microsoft.com/office/powerpoint/2010/main" val="4364237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15" descr="nps_ppt_mast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8" y="0"/>
            <a:ext cx="9139237" cy="6859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8339" name="Rectangle 3"/>
          <p:cNvSpPr>
            <a:spLocks noGrp="1" noChangeArrowheads="1"/>
          </p:cNvSpPr>
          <p:nvPr>
            <p:ph type="ctrTitle"/>
          </p:nvPr>
        </p:nvSpPr>
        <p:spPr>
          <a:xfrm>
            <a:off x="990600" y="2667000"/>
            <a:ext cx="7620000" cy="1143000"/>
          </a:xfrm>
        </p:spPr>
        <p:txBody>
          <a:bodyPr/>
          <a:lstStyle>
            <a:lvl1pPr algn="ctr">
              <a:defRPr sz="3600"/>
            </a:lvl1pPr>
          </a:lstStyle>
          <a:p>
            <a:r>
              <a:rPr lang="en-US"/>
              <a:t>Click to edit Master title style</a:t>
            </a:r>
          </a:p>
        </p:txBody>
      </p:sp>
      <p:sp>
        <p:nvSpPr>
          <p:cNvPr id="1038340" name="Rectangle 4"/>
          <p:cNvSpPr>
            <a:spLocks noGrp="1" noChangeArrowheads="1"/>
          </p:cNvSpPr>
          <p:nvPr>
            <p:ph type="subTitle" idx="1"/>
          </p:nvPr>
        </p:nvSpPr>
        <p:spPr>
          <a:xfrm>
            <a:off x="1600200" y="4114800"/>
            <a:ext cx="6400800" cy="1752600"/>
          </a:xfrm>
        </p:spPr>
        <p:txBody>
          <a:bodyPr/>
          <a:lstStyle>
            <a:lvl1pPr marL="0" indent="0" algn="ctr">
              <a:buFontTx/>
              <a:buNone/>
              <a:defRPr sz="2800">
                <a:solidFill>
                  <a:schemeClr val="bg1"/>
                </a:solidFill>
              </a:defRPr>
            </a:lvl1pPr>
          </a:lstStyle>
          <a:p>
            <a:r>
              <a:rPr lang="en-US"/>
              <a:t>Click to edit Master subtitle style</a:t>
            </a:r>
          </a:p>
        </p:txBody>
      </p:sp>
    </p:spTree>
    <p:extLst>
      <p:ext uri="{BB962C8B-B14F-4D97-AF65-F5344CB8AC3E}">
        <p14:creationId xmlns:p14="http://schemas.microsoft.com/office/powerpoint/2010/main" val="1212233679"/>
      </p:ext>
    </p:extLst>
  </p:cSld>
  <p:clrMapOvr>
    <a:masterClrMapping/>
  </p:clrMapOvr>
  <p:transition spd="med">
    <p:fade thruBlk="1"/>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endParaRPr lang="en-US"/>
          </a:p>
        </p:txBody>
      </p:sp>
      <p:sp>
        <p:nvSpPr>
          <p:cNvPr id="5" name="Rectangle 5"/>
          <p:cNvSpPr>
            <a:spLocks noGrp="1" noChangeArrowheads="1"/>
          </p:cNvSpPr>
          <p:nvPr>
            <p:ph type="ftr" sz="quarter" idx="11"/>
          </p:nvPr>
        </p:nvSpPr>
        <p:spPr>
          <a:ln/>
        </p:spPr>
        <p:txBody>
          <a:bodyPr/>
          <a:lstStyle>
            <a:lvl1pPr>
              <a:defRPr/>
            </a:lvl1pPr>
          </a:lstStyle>
          <a:p>
            <a:endParaRPr lang="en-US"/>
          </a:p>
        </p:txBody>
      </p:sp>
      <p:sp>
        <p:nvSpPr>
          <p:cNvPr id="6" name="Rectangle 6"/>
          <p:cNvSpPr>
            <a:spLocks noGrp="1" noChangeArrowheads="1"/>
          </p:cNvSpPr>
          <p:nvPr>
            <p:ph type="sldNum" sz="quarter" idx="12"/>
          </p:nvPr>
        </p:nvSpPr>
        <p:spPr>
          <a:ln/>
        </p:spPr>
        <p:txBody>
          <a:bodyPr/>
          <a:lstStyle>
            <a:lvl1pPr>
              <a:defRPr/>
            </a:lvl1pPr>
          </a:lstStyle>
          <a:p>
            <a:fld id="{11185953-A108-124A-B553-7E46C54A9436}" type="slidenum">
              <a:rPr lang="en-US" smtClean="0"/>
              <a:pPr/>
              <a:t>‹#›</a:t>
            </a:fld>
            <a:endParaRPr lang="en-US"/>
          </a:p>
        </p:txBody>
      </p:sp>
    </p:spTree>
    <p:extLst>
      <p:ext uri="{BB962C8B-B14F-4D97-AF65-F5344CB8AC3E}">
        <p14:creationId xmlns:p14="http://schemas.microsoft.com/office/powerpoint/2010/main" val="1435438882"/>
      </p:ext>
    </p:extLst>
  </p:cSld>
  <p:clrMapOvr>
    <a:masterClrMapping/>
  </p:clrMapOvr>
  <p:transition spd="med">
    <p:fade thruBlk="1"/>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43700" y="0"/>
            <a:ext cx="209550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0"/>
            <a:ext cx="613410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endParaRPr lang="en-US"/>
          </a:p>
        </p:txBody>
      </p:sp>
      <p:sp>
        <p:nvSpPr>
          <p:cNvPr id="5" name="Rectangle 5"/>
          <p:cNvSpPr>
            <a:spLocks noGrp="1" noChangeArrowheads="1"/>
          </p:cNvSpPr>
          <p:nvPr>
            <p:ph type="ftr" sz="quarter" idx="11"/>
          </p:nvPr>
        </p:nvSpPr>
        <p:spPr>
          <a:ln/>
        </p:spPr>
        <p:txBody>
          <a:bodyPr/>
          <a:lstStyle>
            <a:lvl1pPr>
              <a:defRPr/>
            </a:lvl1pPr>
          </a:lstStyle>
          <a:p>
            <a:endParaRPr lang="en-US"/>
          </a:p>
        </p:txBody>
      </p:sp>
      <p:sp>
        <p:nvSpPr>
          <p:cNvPr id="6" name="Rectangle 6"/>
          <p:cNvSpPr>
            <a:spLocks noGrp="1" noChangeArrowheads="1"/>
          </p:cNvSpPr>
          <p:nvPr>
            <p:ph type="sldNum" sz="quarter" idx="12"/>
          </p:nvPr>
        </p:nvSpPr>
        <p:spPr>
          <a:ln/>
        </p:spPr>
        <p:txBody>
          <a:bodyPr/>
          <a:lstStyle>
            <a:lvl1pPr>
              <a:defRPr/>
            </a:lvl1pPr>
          </a:lstStyle>
          <a:p>
            <a:fld id="{24F1BB53-E372-0B43-B9CF-AB538E9BFD63}" type="slidenum">
              <a:rPr lang="en-US" smtClean="0"/>
              <a:pPr/>
              <a:t>‹#›</a:t>
            </a:fld>
            <a:endParaRPr lang="en-US"/>
          </a:p>
        </p:txBody>
      </p:sp>
    </p:spTree>
    <p:extLst>
      <p:ext uri="{BB962C8B-B14F-4D97-AF65-F5344CB8AC3E}">
        <p14:creationId xmlns:p14="http://schemas.microsoft.com/office/powerpoint/2010/main" val="3016419449"/>
      </p:ext>
    </p:extLst>
  </p:cSld>
  <p:clrMapOvr>
    <a:masterClrMapping/>
  </p:clrMapOvr>
  <p:transition spd="med">
    <p:fade thruBlk="1"/>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152400"/>
            <a:ext cx="9144000" cy="1143000"/>
          </a:xfrm>
        </p:spPr>
        <p:txBody>
          <a:bodyPr/>
          <a:lstStyle/>
          <a:p>
            <a:r>
              <a:rPr lang="en-US"/>
              <a:t>Click to edit Master title style</a:t>
            </a:r>
          </a:p>
        </p:txBody>
      </p:sp>
      <p:sp>
        <p:nvSpPr>
          <p:cNvPr id="3" name="Text Placeholder 2"/>
          <p:cNvSpPr>
            <a:spLocks noGrp="1"/>
          </p:cNvSpPr>
          <p:nvPr>
            <p:ph type="body" sz="half" idx="1"/>
          </p:nvPr>
        </p:nvSpPr>
        <p:spPr>
          <a:xfrm>
            <a:off x="304800" y="1447800"/>
            <a:ext cx="4229100" cy="464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86300" y="1447800"/>
            <a:ext cx="4229100" cy="464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47"/>
          <p:cNvSpPr>
            <a:spLocks noGrp="1" noChangeArrowheads="1"/>
          </p:cNvSpPr>
          <p:nvPr>
            <p:ph type="dt" sz="half" idx="10"/>
          </p:nvPr>
        </p:nvSpPr>
        <p:spPr/>
        <p:txBody>
          <a:bodyPr/>
          <a:lstStyle>
            <a:lvl1pPr>
              <a:defRPr/>
            </a:lvl1pPr>
          </a:lstStyle>
          <a:p>
            <a:endParaRPr lang="en-US"/>
          </a:p>
        </p:txBody>
      </p:sp>
      <p:sp>
        <p:nvSpPr>
          <p:cNvPr id="6" name="Rectangle 1048"/>
          <p:cNvSpPr>
            <a:spLocks noGrp="1" noChangeArrowheads="1"/>
          </p:cNvSpPr>
          <p:nvPr>
            <p:ph type="ftr" sz="quarter" idx="11"/>
          </p:nvPr>
        </p:nvSpPr>
        <p:spPr/>
        <p:txBody>
          <a:bodyPr/>
          <a:lstStyle>
            <a:lvl1pPr>
              <a:defRPr/>
            </a:lvl1pPr>
          </a:lstStyle>
          <a:p>
            <a:endParaRPr lang="en-US"/>
          </a:p>
        </p:txBody>
      </p:sp>
      <p:sp>
        <p:nvSpPr>
          <p:cNvPr id="7" name="Rectangle 1049"/>
          <p:cNvSpPr>
            <a:spLocks noGrp="1" noChangeArrowheads="1"/>
          </p:cNvSpPr>
          <p:nvPr>
            <p:ph type="sldNum" sz="quarter" idx="12"/>
          </p:nvPr>
        </p:nvSpPr>
        <p:spPr/>
        <p:txBody>
          <a:bodyPr/>
          <a:lstStyle>
            <a:lvl1pPr>
              <a:defRPr/>
            </a:lvl1pPr>
          </a:lstStyle>
          <a:p>
            <a:fld id="{6782F31F-E86A-134E-894C-01093A4D11BE}" type="slidenum">
              <a:rPr lang="en-US" smtClean="0"/>
              <a:pPr/>
              <a:t>‹#›</a:t>
            </a:fld>
            <a:endParaRPr lang="en-US"/>
          </a:p>
        </p:txBody>
      </p:sp>
    </p:spTree>
    <p:extLst>
      <p:ext uri="{BB962C8B-B14F-4D97-AF65-F5344CB8AC3E}">
        <p14:creationId xmlns:p14="http://schemas.microsoft.com/office/powerpoint/2010/main" val="703816289"/>
      </p:ext>
    </p:extLst>
  </p:cSld>
  <p:clrMapOvr>
    <a:masterClrMapping/>
  </p:clrMapOvr>
  <p:transition spd="med">
    <p:fade thruBlk="1"/>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xOverObj" preserve="1">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p:spPr>
        <p:txBody>
          <a:bodyPr/>
          <a:lstStyle/>
          <a:p>
            <a:r>
              <a:rPr lang="en-US"/>
              <a:t>Click to edit Master title style</a:t>
            </a:r>
          </a:p>
        </p:txBody>
      </p:sp>
      <p:sp>
        <p:nvSpPr>
          <p:cNvPr id="3" name="Text Placeholder 2"/>
          <p:cNvSpPr>
            <a:spLocks noGrp="1"/>
          </p:cNvSpPr>
          <p:nvPr>
            <p:ph type="body" sz="half" idx="1"/>
          </p:nvPr>
        </p:nvSpPr>
        <p:spPr>
          <a:xfrm>
            <a:off x="457200" y="1295400"/>
            <a:ext cx="8229600" cy="23383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7200" y="3786188"/>
            <a:ext cx="8229600" cy="23399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p:txBody>
          <a:bodyPr/>
          <a:lstStyle>
            <a:lvl1pPr>
              <a:defRPr/>
            </a:lvl1pPr>
          </a:lstStyle>
          <a:p>
            <a:endParaRPr lang="en-US"/>
          </a:p>
        </p:txBody>
      </p:sp>
      <p:sp>
        <p:nvSpPr>
          <p:cNvPr id="6" name="Rectangle 5"/>
          <p:cNvSpPr>
            <a:spLocks noGrp="1" noChangeArrowheads="1"/>
          </p:cNvSpPr>
          <p:nvPr>
            <p:ph type="ftr" sz="quarter" idx="11"/>
          </p:nvPr>
        </p:nvSpPr>
        <p:spPr/>
        <p:txBody>
          <a:bodyPr/>
          <a:lstStyle>
            <a:lvl1pPr>
              <a:defRPr/>
            </a:lvl1pPr>
          </a:lstStyle>
          <a:p>
            <a:endParaRPr lang="en-US"/>
          </a:p>
        </p:txBody>
      </p:sp>
      <p:sp>
        <p:nvSpPr>
          <p:cNvPr id="7" name="Rectangle 6"/>
          <p:cNvSpPr>
            <a:spLocks noGrp="1" noChangeArrowheads="1"/>
          </p:cNvSpPr>
          <p:nvPr>
            <p:ph type="sldNum" sz="quarter" idx="12"/>
          </p:nvPr>
        </p:nvSpPr>
        <p:spPr/>
        <p:txBody>
          <a:bodyPr/>
          <a:lstStyle>
            <a:lvl1pPr>
              <a:defRPr/>
            </a:lvl1pPr>
          </a:lstStyle>
          <a:p>
            <a:fld id="{6782F31F-E86A-134E-894C-01093A4D11BE}" type="slidenum">
              <a:rPr lang="en-US" smtClean="0"/>
              <a:pPr/>
              <a:t>‹#›</a:t>
            </a:fld>
            <a:endParaRPr lang="en-US"/>
          </a:p>
        </p:txBody>
      </p:sp>
    </p:spTree>
    <p:extLst>
      <p:ext uri="{BB962C8B-B14F-4D97-AF65-F5344CB8AC3E}">
        <p14:creationId xmlns:p14="http://schemas.microsoft.com/office/powerpoint/2010/main" val="1389659496"/>
      </p:ext>
    </p:extLst>
  </p:cSld>
  <p:clrMapOvr>
    <a:masterClrMapping/>
  </p:clrMapOvr>
  <p:transition spd="med">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800" baseline="0"/>
            </a:lvl1pPr>
          </a:lstStyle>
          <a:p>
            <a:r>
              <a:rPr lang="en-US"/>
              <a:t>Click to edit Master title style</a:t>
            </a:r>
          </a:p>
        </p:txBody>
      </p:sp>
      <p:sp>
        <p:nvSpPr>
          <p:cNvPr id="3" name="Content Placeholder 2"/>
          <p:cNvSpPr>
            <a:spLocks noGrp="1"/>
          </p:cNvSpPr>
          <p:nvPr>
            <p:ph idx="1"/>
          </p:nvPr>
        </p:nvSpPr>
        <p:spPr>
          <a:xfrm>
            <a:off x="762000" y="1295400"/>
            <a:ext cx="7924800" cy="4800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endParaRPr lang="en-US"/>
          </a:p>
        </p:txBody>
      </p:sp>
      <p:sp>
        <p:nvSpPr>
          <p:cNvPr id="5" name="Rectangle 5"/>
          <p:cNvSpPr>
            <a:spLocks noGrp="1" noChangeArrowheads="1"/>
          </p:cNvSpPr>
          <p:nvPr>
            <p:ph type="ftr" sz="quarter" idx="11"/>
          </p:nvPr>
        </p:nvSpPr>
        <p:spPr>
          <a:ln/>
        </p:spPr>
        <p:txBody>
          <a:bodyPr/>
          <a:lstStyle>
            <a:lvl1pPr>
              <a:defRPr/>
            </a:lvl1pPr>
          </a:lstStyle>
          <a:p>
            <a:endParaRPr lang="en-US"/>
          </a:p>
        </p:txBody>
      </p:sp>
      <p:sp>
        <p:nvSpPr>
          <p:cNvPr id="6" name="Rectangle 6"/>
          <p:cNvSpPr>
            <a:spLocks noGrp="1" noChangeArrowheads="1"/>
          </p:cNvSpPr>
          <p:nvPr>
            <p:ph type="sldNum" sz="quarter" idx="12"/>
          </p:nvPr>
        </p:nvSpPr>
        <p:spPr>
          <a:ln/>
        </p:spPr>
        <p:txBody>
          <a:bodyPr/>
          <a:lstStyle>
            <a:lvl1pPr>
              <a:defRPr/>
            </a:lvl1pPr>
          </a:lstStyle>
          <a:p>
            <a:fld id="{97532FD7-F9E5-1545-8A05-4A5103D12954}" type="slidenum">
              <a:rPr lang="en-US" smtClean="0"/>
              <a:pPr/>
              <a:t>‹#›</a:t>
            </a:fld>
            <a:endParaRPr lang="en-US"/>
          </a:p>
        </p:txBody>
      </p:sp>
    </p:spTree>
    <p:extLst>
      <p:ext uri="{BB962C8B-B14F-4D97-AF65-F5344CB8AC3E}">
        <p14:creationId xmlns:p14="http://schemas.microsoft.com/office/powerpoint/2010/main" val="941349621"/>
      </p:ext>
    </p:extLst>
  </p:cSld>
  <p:clrMapOvr>
    <a:masterClrMapping/>
  </p:clrMapOvr>
  <p:transition spd="med">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endParaRPr lang="en-US"/>
          </a:p>
        </p:txBody>
      </p:sp>
      <p:sp>
        <p:nvSpPr>
          <p:cNvPr id="5" name="Rectangle 5"/>
          <p:cNvSpPr>
            <a:spLocks noGrp="1" noChangeArrowheads="1"/>
          </p:cNvSpPr>
          <p:nvPr>
            <p:ph type="ftr" sz="quarter" idx="11"/>
          </p:nvPr>
        </p:nvSpPr>
        <p:spPr>
          <a:ln/>
        </p:spPr>
        <p:txBody>
          <a:bodyPr/>
          <a:lstStyle>
            <a:lvl1pPr>
              <a:defRPr/>
            </a:lvl1pPr>
          </a:lstStyle>
          <a:p>
            <a:endParaRPr lang="en-US"/>
          </a:p>
        </p:txBody>
      </p:sp>
      <p:sp>
        <p:nvSpPr>
          <p:cNvPr id="6" name="Rectangle 6"/>
          <p:cNvSpPr>
            <a:spLocks noGrp="1" noChangeArrowheads="1"/>
          </p:cNvSpPr>
          <p:nvPr>
            <p:ph type="sldNum" sz="quarter" idx="12"/>
          </p:nvPr>
        </p:nvSpPr>
        <p:spPr>
          <a:ln/>
        </p:spPr>
        <p:txBody>
          <a:bodyPr/>
          <a:lstStyle>
            <a:lvl1pPr>
              <a:defRPr/>
            </a:lvl1pPr>
          </a:lstStyle>
          <a:p>
            <a:fld id="{69F0F139-7453-254B-B08C-54CD37FB856F}" type="slidenum">
              <a:rPr lang="en-US" smtClean="0"/>
              <a:pPr/>
              <a:t>‹#›</a:t>
            </a:fld>
            <a:endParaRPr lang="en-US"/>
          </a:p>
        </p:txBody>
      </p:sp>
    </p:spTree>
    <p:extLst>
      <p:ext uri="{BB962C8B-B14F-4D97-AF65-F5344CB8AC3E}">
        <p14:creationId xmlns:p14="http://schemas.microsoft.com/office/powerpoint/2010/main" val="3544655820"/>
      </p:ext>
    </p:extLst>
  </p:cSld>
  <p:clrMapOvr>
    <a:masterClrMapping/>
  </p:clrMapOvr>
  <p:transition spd="med">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95400"/>
            <a:ext cx="4038600" cy="4800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95400"/>
            <a:ext cx="4038600" cy="4800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endParaRPr lang="en-US"/>
          </a:p>
        </p:txBody>
      </p:sp>
      <p:sp>
        <p:nvSpPr>
          <p:cNvPr id="6" name="Rectangle 5"/>
          <p:cNvSpPr>
            <a:spLocks noGrp="1" noChangeArrowheads="1"/>
          </p:cNvSpPr>
          <p:nvPr>
            <p:ph type="ftr" sz="quarter" idx="11"/>
          </p:nvPr>
        </p:nvSpPr>
        <p:spPr>
          <a:ln/>
        </p:spPr>
        <p:txBody>
          <a:bodyPr/>
          <a:lstStyle>
            <a:lvl1pPr>
              <a:defRPr/>
            </a:lvl1pPr>
          </a:lstStyle>
          <a:p>
            <a:endParaRPr lang="en-US"/>
          </a:p>
        </p:txBody>
      </p:sp>
      <p:sp>
        <p:nvSpPr>
          <p:cNvPr id="7" name="Rectangle 6"/>
          <p:cNvSpPr>
            <a:spLocks noGrp="1" noChangeArrowheads="1"/>
          </p:cNvSpPr>
          <p:nvPr>
            <p:ph type="sldNum" sz="quarter" idx="12"/>
          </p:nvPr>
        </p:nvSpPr>
        <p:spPr>
          <a:ln/>
        </p:spPr>
        <p:txBody>
          <a:bodyPr/>
          <a:lstStyle>
            <a:lvl1pPr>
              <a:defRPr/>
            </a:lvl1pPr>
          </a:lstStyle>
          <a:p>
            <a:fld id="{CEA20D1C-605F-184D-8A71-7231BB486A2F}" type="slidenum">
              <a:rPr lang="en-US" smtClean="0"/>
              <a:pPr/>
              <a:t>‹#›</a:t>
            </a:fld>
            <a:endParaRPr lang="en-US"/>
          </a:p>
        </p:txBody>
      </p:sp>
    </p:spTree>
    <p:extLst>
      <p:ext uri="{BB962C8B-B14F-4D97-AF65-F5344CB8AC3E}">
        <p14:creationId xmlns:p14="http://schemas.microsoft.com/office/powerpoint/2010/main" val="2712978741"/>
      </p:ext>
    </p:extLst>
  </p:cSld>
  <p:clrMapOvr>
    <a:masterClrMapping/>
  </p:clrMapOvr>
  <p:transition spd="med">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endParaRPr lang="en-US"/>
          </a:p>
        </p:txBody>
      </p:sp>
      <p:sp>
        <p:nvSpPr>
          <p:cNvPr id="8" name="Rectangle 5"/>
          <p:cNvSpPr>
            <a:spLocks noGrp="1" noChangeArrowheads="1"/>
          </p:cNvSpPr>
          <p:nvPr>
            <p:ph type="ftr" sz="quarter" idx="11"/>
          </p:nvPr>
        </p:nvSpPr>
        <p:spPr>
          <a:ln/>
        </p:spPr>
        <p:txBody>
          <a:bodyPr/>
          <a:lstStyle>
            <a:lvl1pPr>
              <a:defRPr/>
            </a:lvl1pPr>
          </a:lstStyle>
          <a:p>
            <a:endParaRPr lang="en-US"/>
          </a:p>
        </p:txBody>
      </p:sp>
      <p:sp>
        <p:nvSpPr>
          <p:cNvPr id="9" name="Rectangle 6"/>
          <p:cNvSpPr>
            <a:spLocks noGrp="1" noChangeArrowheads="1"/>
          </p:cNvSpPr>
          <p:nvPr>
            <p:ph type="sldNum" sz="quarter" idx="12"/>
          </p:nvPr>
        </p:nvSpPr>
        <p:spPr>
          <a:ln/>
        </p:spPr>
        <p:txBody>
          <a:bodyPr/>
          <a:lstStyle>
            <a:lvl1pPr>
              <a:defRPr/>
            </a:lvl1pPr>
          </a:lstStyle>
          <a:p>
            <a:fld id="{FEE112CA-D3C9-DA48-935A-B140F733B85B}" type="slidenum">
              <a:rPr lang="en-US" smtClean="0"/>
              <a:pPr/>
              <a:t>‹#›</a:t>
            </a:fld>
            <a:endParaRPr lang="en-US"/>
          </a:p>
        </p:txBody>
      </p:sp>
    </p:spTree>
    <p:extLst>
      <p:ext uri="{BB962C8B-B14F-4D97-AF65-F5344CB8AC3E}">
        <p14:creationId xmlns:p14="http://schemas.microsoft.com/office/powerpoint/2010/main" val="368990067"/>
      </p:ext>
    </p:extLst>
  </p:cSld>
  <p:clrMapOvr>
    <a:masterClrMapping/>
  </p:clrMapOvr>
  <p:transition spd="med">
    <p:fade thruBlk="1"/>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endParaRPr lang="en-US"/>
          </a:p>
        </p:txBody>
      </p:sp>
      <p:sp>
        <p:nvSpPr>
          <p:cNvPr id="4" name="Rectangle 5"/>
          <p:cNvSpPr>
            <a:spLocks noGrp="1" noChangeArrowheads="1"/>
          </p:cNvSpPr>
          <p:nvPr>
            <p:ph type="ftr" sz="quarter" idx="11"/>
          </p:nvPr>
        </p:nvSpPr>
        <p:spPr>
          <a:ln/>
        </p:spPr>
        <p:txBody>
          <a:bodyPr/>
          <a:lstStyle>
            <a:lvl1pPr>
              <a:defRPr/>
            </a:lvl1pPr>
          </a:lstStyle>
          <a:p>
            <a:endParaRPr lang="en-US"/>
          </a:p>
        </p:txBody>
      </p:sp>
      <p:sp>
        <p:nvSpPr>
          <p:cNvPr id="5" name="Rectangle 6"/>
          <p:cNvSpPr>
            <a:spLocks noGrp="1" noChangeArrowheads="1"/>
          </p:cNvSpPr>
          <p:nvPr>
            <p:ph type="sldNum" sz="quarter" idx="12"/>
          </p:nvPr>
        </p:nvSpPr>
        <p:spPr>
          <a:ln/>
        </p:spPr>
        <p:txBody>
          <a:bodyPr/>
          <a:lstStyle>
            <a:lvl1pPr>
              <a:defRPr/>
            </a:lvl1pPr>
          </a:lstStyle>
          <a:p>
            <a:fld id="{ED14E506-1BA4-1A41-AFA3-0524223FC306}" type="slidenum">
              <a:rPr lang="en-US" smtClean="0"/>
              <a:pPr/>
              <a:t>‹#›</a:t>
            </a:fld>
            <a:endParaRPr lang="en-US"/>
          </a:p>
        </p:txBody>
      </p:sp>
    </p:spTree>
    <p:extLst>
      <p:ext uri="{BB962C8B-B14F-4D97-AF65-F5344CB8AC3E}">
        <p14:creationId xmlns:p14="http://schemas.microsoft.com/office/powerpoint/2010/main" val="881482962"/>
      </p:ext>
    </p:extLst>
  </p:cSld>
  <p:clrMapOvr>
    <a:masterClrMapping/>
  </p:clrMapOvr>
  <p:transition spd="med">
    <p:fade thruBlk="1"/>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endParaRPr lang="en-US"/>
          </a:p>
        </p:txBody>
      </p:sp>
      <p:sp>
        <p:nvSpPr>
          <p:cNvPr id="3" name="Rectangle 5"/>
          <p:cNvSpPr>
            <a:spLocks noGrp="1" noChangeArrowheads="1"/>
          </p:cNvSpPr>
          <p:nvPr>
            <p:ph type="ftr" sz="quarter" idx="11"/>
          </p:nvPr>
        </p:nvSpPr>
        <p:spPr>
          <a:ln/>
        </p:spPr>
        <p:txBody>
          <a:bodyPr/>
          <a:lstStyle>
            <a:lvl1pPr>
              <a:defRPr/>
            </a:lvl1pPr>
          </a:lstStyle>
          <a:p>
            <a:endParaRPr lang="en-US"/>
          </a:p>
        </p:txBody>
      </p:sp>
      <p:sp>
        <p:nvSpPr>
          <p:cNvPr id="4" name="Rectangle 6"/>
          <p:cNvSpPr>
            <a:spLocks noGrp="1" noChangeArrowheads="1"/>
          </p:cNvSpPr>
          <p:nvPr>
            <p:ph type="sldNum" sz="quarter" idx="12"/>
          </p:nvPr>
        </p:nvSpPr>
        <p:spPr>
          <a:ln/>
        </p:spPr>
        <p:txBody>
          <a:bodyPr/>
          <a:lstStyle>
            <a:lvl1pPr>
              <a:defRPr/>
            </a:lvl1pPr>
          </a:lstStyle>
          <a:p>
            <a:fld id="{66D10EDF-224A-5F49-A850-1727D7929342}" type="slidenum">
              <a:rPr lang="en-US" smtClean="0"/>
              <a:pPr/>
              <a:t>‹#›</a:t>
            </a:fld>
            <a:endParaRPr lang="en-US"/>
          </a:p>
        </p:txBody>
      </p:sp>
    </p:spTree>
    <p:extLst>
      <p:ext uri="{BB962C8B-B14F-4D97-AF65-F5344CB8AC3E}">
        <p14:creationId xmlns:p14="http://schemas.microsoft.com/office/powerpoint/2010/main" val="607847323"/>
      </p:ext>
    </p:extLst>
  </p:cSld>
  <p:clrMapOvr>
    <a:masterClrMapping/>
  </p:clrMapOvr>
  <p:transition spd="med">
    <p:fade thruBlk="1"/>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US"/>
          </a:p>
        </p:txBody>
      </p:sp>
      <p:sp>
        <p:nvSpPr>
          <p:cNvPr id="6" name="Rectangle 5"/>
          <p:cNvSpPr>
            <a:spLocks noGrp="1" noChangeArrowheads="1"/>
          </p:cNvSpPr>
          <p:nvPr>
            <p:ph type="ftr" sz="quarter" idx="11"/>
          </p:nvPr>
        </p:nvSpPr>
        <p:spPr>
          <a:ln/>
        </p:spPr>
        <p:txBody>
          <a:bodyPr/>
          <a:lstStyle>
            <a:lvl1pPr>
              <a:defRPr/>
            </a:lvl1pPr>
          </a:lstStyle>
          <a:p>
            <a:endParaRPr lang="en-US"/>
          </a:p>
        </p:txBody>
      </p:sp>
      <p:sp>
        <p:nvSpPr>
          <p:cNvPr id="7" name="Rectangle 6"/>
          <p:cNvSpPr>
            <a:spLocks noGrp="1" noChangeArrowheads="1"/>
          </p:cNvSpPr>
          <p:nvPr>
            <p:ph type="sldNum" sz="quarter" idx="12"/>
          </p:nvPr>
        </p:nvSpPr>
        <p:spPr>
          <a:ln/>
        </p:spPr>
        <p:txBody>
          <a:bodyPr/>
          <a:lstStyle>
            <a:lvl1pPr>
              <a:defRPr/>
            </a:lvl1pPr>
          </a:lstStyle>
          <a:p>
            <a:fld id="{89657FD7-3831-F040-AC97-D224BAEC9CFA}" type="slidenum">
              <a:rPr lang="en-US" smtClean="0"/>
              <a:pPr/>
              <a:t>‹#›</a:t>
            </a:fld>
            <a:endParaRPr lang="en-US"/>
          </a:p>
        </p:txBody>
      </p:sp>
    </p:spTree>
    <p:extLst>
      <p:ext uri="{BB962C8B-B14F-4D97-AF65-F5344CB8AC3E}">
        <p14:creationId xmlns:p14="http://schemas.microsoft.com/office/powerpoint/2010/main" val="3657613974"/>
      </p:ext>
    </p:extLst>
  </p:cSld>
  <p:clrMapOvr>
    <a:masterClrMapping/>
  </p:clrMapOvr>
  <p:transition spd="med">
    <p:fade thruBlk="1"/>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US"/>
          </a:p>
        </p:txBody>
      </p:sp>
      <p:sp>
        <p:nvSpPr>
          <p:cNvPr id="6" name="Rectangle 5"/>
          <p:cNvSpPr>
            <a:spLocks noGrp="1" noChangeArrowheads="1"/>
          </p:cNvSpPr>
          <p:nvPr>
            <p:ph type="ftr" sz="quarter" idx="11"/>
          </p:nvPr>
        </p:nvSpPr>
        <p:spPr>
          <a:ln/>
        </p:spPr>
        <p:txBody>
          <a:bodyPr/>
          <a:lstStyle>
            <a:lvl1pPr>
              <a:defRPr/>
            </a:lvl1pPr>
          </a:lstStyle>
          <a:p>
            <a:endParaRPr lang="en-US"/>
          </a:p>
        </p:txBody>
      </p:sp>
      <p:sp>
        <p:nvSpPr>
          <p:cNvPr id="7" name="Rectangle 6"/>
          <p:cNvSpPr>
            <a:spLocks noGrp="1" noChangeArrowheads="1"/>
          </p:cNvSpPr>
          <p:nvPr>
            <p:ph type="sldNum" sz="quarter" idx="12"/>
          </p:nvPr>
        </p:nvSpPr>
        <p:spPr>
          <a:ln/>
        </p:spPr>
        <p:txBody>
          <a:bodyPr/>
          <a:lstStyle>
            <a:lvl1pPr>
              <a:defRPr/>
            </a:lvl1pPr>
          </a:lstStyle>
          <a:p>
            <a:fld id="{B0FAF0C5-0784-D14F-876D-2979A2EE1F00}" type="slidenum">
              <a:rPr lang="en-US" smtClean="0"/>
              <a:pPr/>
              <a:t>‹#›</a:t>
            </a:fld>
            <a:endParaRPr lang="en-US"/>
          </a:p>
        </p:txBody>
      </p:sp>
    </p:spTree>
    <p:extLst>
      <p:ext uri="{BB962C8B-B14F-4D97-AF65-F5344CB8AC3E}">
        <p14:creationId xmlns:p14="http://schemas.microsoft.com/office/powerpoint/2010/main" val="2905780137"/>
      </p:ext>
    </p:extLst>
  </p:cSld>
  <p:clrMapOvr>
    <a:masterClrMapping/>
  </p:clrMapOvr>
  <p:transition spd="med">
    <p:fade thruBlk="1"/>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2530" name="Picture 11" descr="nps_ppt_slide"/>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0" y="0"/>
            <a:ext cx="9144000" cy="6856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1" name="Rectangle 2"/>
          <p:cNvSpPr>
            <a:spLocks noGrp="1" noChangeArrowheads="1"/>
          </p:cNvSpPr>
          <p:nvPr>
            <p:ph type="title"/>
          </p:nvPr>
        </p:nvSpPr>
        <p:spPr bwMode="auto">
          <a:xfrm>
            <a:off x="2286000" y="0"/>
            <a:ext cx="65532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22532" name="Rectangle 3"/>
          <p:cNvSpPr>
            <a:spLocks noGrp="1" noChangeArrowheads="1"/>
          </p:cNvSpPr>
          <p:nvPr>
            <p:ph type="body" idx="1"/>
          </p:nvPr>
        </p:nvSpPr>
        <p:spPr bwMode="auto">
          <a:xfrm>
            <a:off x="609600" y="1295400"/>
            <a:ext cx="8077200" cy="480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2"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spcBef>
                <a:spcPct val="0"/>
              </a:spcBef>
              <a:defRPr sz="1400">
                <a:latin typeface="Arial" charset="0"/>
                <a:cs typeface="+mn-cs"/>
              </a:defRPr>
            </a:lvl1pPr>
          </a:lstStyle>
          <a:p>
            <a:endParaRPr lang="en-US"/>
          </a:p>
        </p:txBody>
      </p:sp>
      <p:sp>
        <p:nvSpPr>
          <p:cNvPr id="1029" name="Rectangle 5"/>
          <p:cNvSpPr>
            <a:spLocks noGrp="1" noChangeArrowheads="1"/>
          </p:cNvSpPr>
          <p:nvPr>
            <p:ph type="ftr" sz="quarter" idx="3"/>
          </p:nvPr>
        </p:nvSpPr>
        <p:spPr bwMode="auto">
          <a:xfrm>
            <a:off x="3352800" y="6305550"/>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spcBef>
                <a:spcPct val="0"/>
              </a:spcBef>
              <a:defRPr sz="1400">
                <a:latin typeface="Arial" charset="0"/>
                <a:cs typeface="+mn-cs"/>
              </a:defRPr>
            </a:lvl1pPr>
          </a:lstStyle>
          <a:p>
            <a:endParaRPr lang="en-US"/>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spcBef>
                <a:spcPct val="0"/>
              </a:spcBef>
              <a:defRPr sz="1400">
                <a:latin typeface="Arial" charset="0"/>
                <a:cs typeface="+mn-cs"/>
              </a:defRPr>
            </a:lvl1pPr>
          </a:lstStyle>
          <a:p>
            <a:fld id="{6782F31F-E86A-134E-894C-01093A4D11BE}" type="slidenum">
              <a:rPr lang="en-US" smtClean="0"/>
              <a:pPr/>
              <a:t>‹#›</a:t>
            </a:fld>
            <a:endParaRPr lang="en-US"/>
          </a:p>
        </p:txBody>
      </p:sp>
    </p:spTree>
    <p:extLst>
      <p:ext uri="{BB962C8B-B14F-4D97-AF65-F5344CB8AC3E}">
        <p14:creationId xmlns:p14="http://schemas.microsoft.com/office/powerpoint/2010/main" val="382599621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ransition spd="med">
    <p:fade thruBlk="1"/>
  </p:transition>
  <p:txStyles>
    <p:titleStyle>
      <a:lvl1pPr algn="r" rtl="0" eaLnBrk="1" fontAlgn="base" hangingPunct="1">
        <a:spcBef>
          <a:spcPct val="0"/>
        </a:spcBef>
        <a:spcAft>
          <a:spcPct val="0"/>
        </a:spcAft>
        <a:defRPr sz="3200" b="1">
          <a:solidFill>
            <a:schemeClr val="bg1"/>
          </a:solidFill>
          <a:latin typeface="+mj-lt"/>
          <a:ea typeface="+mj-ea"/>
          <a:cs typeface="+mj-cs"/>
        </a:defRPr>
      </a:lvl1pPr>
      <a:lvl2pPr algn="r" rtl="0" eaLnBrk="1" fontAlgn="base" hangingPunct="1">
        <a:spcBef>
          <a:spcPct val="0"/>
        </a:spcBef>
        <a:spcAft>
          <a:spcPct val="0"/>
        </a:spcAft>
        <a:defRPr sz="3200" b="1">
          <a:solidFill>
            <a:schemeClr val="bg1"/>
          </a:solidFill>
          <a:latin typeface="Arial" charset="0"/>
        </a:defRPr>
      </a:lvl2pPr>
      <a:lvl3pPr algn="r" rtl="0" eaLnBrk="1" fontAlgn="base" hangingPunct="1">
        <a:spcBef>
          <a:spcPct val="0"/>
        </a:spcBef>
        <a:spcAft>
          <a:spcPct val="0"/>
        </a:spcAft>
        <a:defRPr sz="3200" b="1">
          <a:solidFill>
            <a:schemeClr val="bg1"/>
          </a:solidFill>
          <a:latin typeface="Arial" charset="0"/>
        </a:defRPr>
      </a:lvl3pPr>
      <a:lvl4pPr algn="r" rtl="0" eaLnBrk="1" fontAlgn="base" hangingPunct="1">
        <a:spcBef>
          <a:spcPct val="0"/>
        </a:spcBef>
        <a:spcAft>
          <a:spcPct val="0"/>
        </a:spcAft>
        <a:defRPr sz="3200" b="1">
          <a:solidFill>
            <a:schemeClr val="bg1"/>
          </a:solidFill>
          <a:latin typeface="Arial" charset="0"/>
        </a:defRPr>
      </a:lvl4pPr>
      <a:lvl5pPr algn="r" rtl="0" eaLnBrk="1" fontAlgn="base" hangingPunct="1">
        <a:spcBef>
          <a:spcPct val="0"/>
        </a:spcBef>
        <a:spcAft>
          <a:spcPct val="0"/>
        </a:spcAft>
        <a:defRPr sz="3200" b="1">
          <a:solidFill>
            <a:schemeClr val="bg1"/>
          </a:solidFill>
          <a:latin typeface="Arial" charset="0"/>
        </a:defRPr>
      </a:lvl5pPr>
      <a:lvl6pPr marL="457200" algn="r" rtl="0" eaLnBrk="1" fontAlgn="base" hangingPunct="1">
        <a:spcBef>
          <a:spcPct val="0"/>
        </a:spcBef>
        <a:spcAft>
          <a:spcPct val="0"/>
        </a:spcAft>
        <a:defRPr sz="3200" b="1">
          <a:solidFill>
            <a:schemeClr val="bg1"/>
          </a:solidFill>
          <a:latin typeface="Arial" charset="0"/>
        </a:defRPr>
      </a:lvl6pPr>
      <a:lvl7pPr marL="914400" algn="r" rtl="0" eaLnBrk="1" fontAlgn="base" hangingPunct="1">
        <a:spcBef>
          <a:spcPct val="0"/>
        </a:spcBef>
        <a:spcAft>
          <a:spcPct val="0"/>
        </a:spcAft>
        <a:defRPr sz="3200" b="1">
          <a:solidFill>
            <a:schemeClr val="bg1"/>
          </a:solidFill>
          <a:latin typeface="Arial" charset="0"/>
        </a:defRPr>
      </a:lvl7pPr>
      <a:lvl8pPr marL="1371600" algn="r" rtl="0" eaLnBrk="1" fontAlgn="base" hangingPunct="1">
        <a:spcBef>
          <a:spcPct val="0"/>
        </a:spcBef>
        <a:spcAft>
          <a:spcPct val="0"/>
        </a:spcAft>
        <a:defRPr sz="3200" b="1">
          <a:solidFill>
            <a:schemeClr val="bg1"/>
          </a:solidFill>
          <a:latin typeface="Arial" charset="0"/>
        </a:defRPr>
      </a:lvl8pPr>
      <a:lvl9pPr marL="1828800" algn="r" rtl="0" eaLnBrk="1" fontAlgn="base" hangingPunct="1">
        <a:spcBef>
          <a:spcPct val="0"/>
        </a:spcBef>
        <a:spcAft>
          <a:spcPct val="0"/>
        </a:spcAft>
        <a:defRPr sz="3200" b="1">
          <a:solidFill>
            <a:schemeClr val="bg1"/>
          </a:solidFill>
          <a:latin typeface="Arial" charset="0"/>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defRPr>
      </a:lvl2pPr>
      <a:lvl3pPr marL="1143000" indent="-228600" algn="l" rtl="0" eaLnBrk="1" fontAlgn="base" hangingPunct="1">
        <a:spcBef>
          <a:spcPct val="20000"/>
        </a:spcBef>
        <a:spcAft>
          <a:spcPct val="0"/>
        </a:spcAft>
        <a:buChar char="•"/>
        <a:defRPr sz="2400">
          <a:solidFill>
            <a:schemeClr val="tx1"/>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www.rdocumentation.org/packages/DMwR/versions/0.4.1/topics/SMOTE" TargetMode="External"/><Relationship Id="rId1" Type="http://schemas.openxmlformats.org/officeDocument/2006/relationships/slideLayout" Target="../slideLayouts/slideLayout4.xml"/><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hyperlink" Target="https://online.stat.psu.edu/stat462/node/207/"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20.pn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2.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2.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microsoft.com/office/2018/10/relationships/comments" Target="../comments/modernComment_135_C8A9A5CD.xm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5.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microsoft.com/office/2018/10/relationships/comments" Target="../comments/modernComment_146_7343E9B.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hyperlink" Target="https://www.topendsports.com/events/super-bowl/winners-list.htm" TargetMode="External"/><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hyperlink" Target="https://en.wikipedia.org/wiki/NFL_playoff_results#All-time_playoff_records_(NFL/AFL" TargetMode="External"/><Relationship Id="rId4" Type="http://schemas.openxmlformats.org/officeDocument/2006/relationships/hyperlink" Target="https://www.foxsports.com/stories/nfl/nfc-champions-complete-list-winners-yea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1033488" y="2855357"/>
            <a:ext cx="8107290" cy="1143000"/>
          </a:xfrm>
        </p:spPr>
        <p:txBody>
          <a:bodyPr/>
          <a:lstStyle/>
          <a:p>
            <a:r>
              <a:rPr lang="en-US" sz="3400">
                <a:cs typeface="Arial"/>
              </a:rPr>
              <a:t>Analyzing NFL Spending by Position</a:t>
            </a:r>
          </a:p>
        </p:txBody>
      </p:sp>
      <p:sp>
        <p:nvSpPr>
          <p:cNvPr id="2" name="Subtitle 1">
            <a:extLst>
              <a:ext uri="{FF2B5EF4-FFF2-40B4-BE49-F238E27FC236}">
                <a16:creationId xmlns:a16="http://schemas.microsoft.com/office/drawing/2014/main" id="{63E93C6A-52D8-E34D-B306-40F508480546}"/>
              </a:ext>
            </a:extLst>
          </p:cNvPr>
          <p:cNvSpPr>
            <a:spLocks noGrp="1"/>
          </p:cNvSpPr>
          <p:nvPr>
            <p:ph type="subTitle" idx="1"/>
          </p:nvPr>
        </p:nvSpPr>
        <p:spPr>
          <a:xfrm>
            <a:off x="1887166" y="3847067"/>
            <a:ext cx="6400800" cy="2710086"/>
          </a:xfrm>
        </p:spPr>
        <p:txBody>
          <a:bodyPr/>
          <a:lstStyle/>
          <a:p>
            <a:endParaRPr lang="en-US"/>
          </a:p>
          <a:p>
            <a:endParaRPr lang="en-US"/>
          </a:p>
          <a:p>
            <a:r>
              <a:rPr lang="en-US" sz="1800"/>
              <a:t>Ace Padilla | Andrew Tamez </a:t>
            </a:r>
            <a:endParaRPr lang="en-US" sz="1800" err="1"/>
          </a:p>
          <a:p>
            <a:r>
              <a:rPr lang="en-US" sz="1800"/>
              <a:t>Matthew Thoms | Richard </a:t>
            </a:r>
            <a:r>
              <a:rPr lang="en-US" sz="1800" err="1"/>
              <a:t>Viehdorfer</a:t>
            </a:r>
            <a:endParaRPr lang="en-US" sz="1800" err="1">
              <a:cs typeface="Arial"/>
            </a:endParaRPr>
          </a:p>
          <a:p>
            <a:r>
              <a:rPr lang="en-US" sz="1600"/>
              <a:t>OA3802 – Fall 2024</a:t>
            </a:r>
            <a:endParaRPr lang="en-US" sz="1600">
              <a:cs typeface="Arial"/>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F9332-241A-4632-C2C7-09AD15EBA597}"/>
              </a:ext>
            </a:extLst>
          </p:cNvPr>
          <p:cNvSpPr>
            <a:spLocks noGrp="1"/>
          </p:cNvSpPr>
          <p:nvPr>
            <p:ph type="title"/>
          </p:nvPr>
        </p:nvSpPr>
        <p:spPr/>
        <p:txBody>
          <a:bodyPr/>
          <a:lstStyle/>
          <a:p>
            <a:r>
              <a:rPr lang="en-US"/>
              <a:t>Statistical Analysis</a:t>
            </a:r>
          </a:p>
        </p:txBody>
      </p:sp>
      <p:sp>
        <p:nvSpPr>
          <p:cNvPr id="3" name="Content Placeholder 2">
            <a:extLst>
              <a:ext uri="{FF2B5EF4-FFF2-40B4-BE49-F238E27FC236}">
                <a16:creationId xmlns:a16="http://schemas.microsoft.com/office/drawing/2014/main" id="{7207488B-9721-164F-4815-F2BF70137526}"/>
              </a:ext>
            </a:extLst>
          </p:cNvPr>
          <p:cNvSpPr>
            <a:spLocks noGrp="1"/>
          </p:cNvSpPr>
          <p:nvPr>
            <p:ph sz="half" idx="1"/>
          </p:nvPr>
        </p:nvSpPr>
        <p:spPr>
          <a:xfrm>
            <a:off x="373224" y="1520890"/>
            <a:ext cx="8465976" cy="4907901"/>
          </a:xfrm>
        </p:spPr>
        <p:txBody>
          <a:bodyPr/>
          <a:lstStyle/>
          <a:p>
            <a:r>
              <a:rPr lang="en-US" sz="1700" b="1">
                <a:latin typeface="+mj-lt"/>
              </a:rPr>
              <a:t>Data</a:t>
            </a:r>
            <a:r>
              <a:rPr lang="en-US" sz="1700">
                <a:latin typeface="+mj-lt"/>
              </a:rPr>
              <a:t> </a:t>
            </a:r>
          </a:p>
          <a:p>
            <a:pPr lvl="1"/>
            <a:r>
              <a:rPr lang="en-US" sz="1700">
                <a:latin typeface="+mj-lt"/>
              </a:rPr>
              <a:t>Independent Variables: Positions</a:t>
            </a:r>
          </a:p>
          <a:p>
            <a:pPr lvl="1"/>
            <a:r>
              <a:rPr lang="en-US" sz="1700">
                <a:latin typeface="+mj-lt"/>
              </a:rPr>
              <a:t>Dependent Variables: Wins</a:t>
            </a:r>
          </a:p>
          <a:p>
            <a:pPr lvl="2"/>
            <a:r>
              <a:rPr lang="en-US" sz="1700">
                <a:latin typeface="+mj-lt"/>
              </a:rPr>
              <a:t>Super Bowl, Conference Championships, Playoffs</a:t>
            </a:r>
          </a:p>
          <a:p>
            <a:r>
              <a:rPr lang="en-US" sz="1700" b="1">
                <a:latin typeface="+mj-lt"/>
              </a:rPr>
              <a:t>Data Balance (0,1)</a:t>
            </a:r>
          </a:p>
          <a:p>
            <a:pPr lvl="1"/>
            <a:r>
              <a:rPr lang="en-US" sz="1700">
                <a:latin typeface="+mj-lt"/>
              </a:rPr>
              <a:t>SB: 410 vs. 13</a:t>
            </a:r>
          </a:p>
          <a:p>
            <a:pPr lvl="1"/>
            <a:r>
              <a:rPr lang="en-US" sz="1700">
                <a:latin typeface="+mj-lt"/>
              </a:rPr>
              <a:t>CC: 397 vs. 26</a:t>
            </a:r>
          </a:p>
          <a:p>
            <a:pPr lvl="1"/>
            <a:r>
              <a:rPr lang="en-US" sz="1700">
                <a:latin typeface="+mj-lt"/>
              </a:rPr>
              <a:t>Playoffs: 268 vs. 155</a:t>
            </a:r>
          </a:p>
          <a:p>
            <a:r>
              <a:rPr lang="en-US" sz="1600" b="1">
                <a:latin typeface="+mj-lt"/>
              </a:rPr>
              <a:t>R: Smote Package: </a:t>
            </a:r>
            <a:r>
              <a:rPr lang="en-US" sz="1100">
                <a:hlinkClick r:id="rId2"/>
              </a:rPr>
              <a:t>SMOTE function - </a:t>
            </a:r>
            <a:r>
              <a:rPr lang="en-US" sz="1100" err="1">
                <a:hlinkClick r:id="rId2"/>
              </a:rPr>
              <a:t>RDocumentation</a:t>
            </a:r>
            <a:endParaRPr lang="en-US" sz="1600">
              <a:solidFill>
                <a:srgbClr val="374151"/>
              </a:solidFill>
              <a:latin typeface="+mj-lt"/>
            </a:endParaRPr>
          </a:p>
          <a:p>
            <a:pPr lvl="1"/>
            <a:r>
              <a:rPr lang="en-US" sz="1300" b="0" i="0">
                <a:solidFill>
                  <a:srgbClr val="374151"/>
                </a:solidFill>
                <a:effectLst/>
                <a:latin typeface="+mj-lt"/>
              </a:rPr>
              <a:t>“Artificially generate new examples of the minority class using the nearest neighbors of these cases.”</a:t>
            </a:r>
          </a:p>
          <a:p>
            <a:pPr lvl="1"/>
            <a:r>
              <a:rPr lang="en-US" sz="1300">
                <a:solidFill>
                  <a:srgbClr val="374151"/>
                </a:solidFill>
                <a:latin typeface="+mj-lt"/>
              </a:rPr>
              <a:t>“M</a:t>
            </a:r>
            <a:r>
              <a:rPr lang="en-US" sz="1300" b="0" i="0">
                <a:solidFill>
                  <a:srgbClr val="374151"/>
                </a:solidFill>
                <a:effectLst/>
                <a:latin typeface="+mj-lt"/>
              </a:rPr>
              <a:t>ajority class examples are also under-sampled, leading to a more balanced dataset.”</a:t>
            </a:r>
          </a:p>
          <a:p>
            <a:pPr lvl="1"/>
            <a:r>
              <a:rPr lang="en-US" sz="1300">
                <a:solidFill>
                  <a:srgbClr val="374151"/>
                </a:solidFill>
                <a:latin typeface="+mj-lt"/>
              </a:rPr>
              <a:t>Increases bias aligned with winning team particular features.</a:t>
            </a:r>
            <a:endParaRPr lang="en-US" sz="1300">
              <a:latin typeface="+mj-lt"/>
            </a:endParaRPr>
          </a:p>
          <a:p>
            <a:r>
              <a:rPr lang="en-US" sz="1700" b="1" err="1">
                <a:latin typeface="+mj-lt"/>
              </a:rPr>
              <a:t>Emsemble</a:t>
            </a:r>
            <a:r>
              <a:rPr lang="en-US" sz="1700" b="1">
                <a:latin typeface="+mj-lt"/>
              </a:rPr>
              <a:t> Model per Independent Variable –</a:t>
            </a:r>
          </a:p>
          <a:p>
            <a:pPr lvl="1"/>
            <a:r>
              <a:rPr lang="en-US" sz="1700">
                <a:latin typeface="+mj-lt"/>
              </a:rPr>
              <a:t>Balanced and Unbalanced – avg of (6) total</a:t>
            </a:r>
          </a:p>
          <a:p>
            <a:pPr lvl="2"/>
            <a:r>
              <a:rPr lang="en-US" sz="1700">
                <a:latin typeface="+mj-lt"/>
              </a:rPr>
              <a:t>Ridge Regression</a:t>
            </a:r>
          </a:p>
          <a:p>
            <a:pPr lvl="2"/>
            <a:r>
              <a:rPr lang="en-US" sz="1700">
                <a:latin typeface="+mj-lt"/>
              </a:rPr>
              <a:t>Logarithmic General Linear Model</a:t>
            </a:r>
          </a:p>
          <a:p>
            <a:pPr lvl="2"/>
            <a:r>
              <a:rPr lang="en-US" sz="1700">
                <a:latin typeface="+mj-lt"/>
              </a:rPr>
              <a:t>Random Forest Classifier</a:t>
            </a:r>
          </a:p>
          <a:p>
            <a:pPr lvl="1"/>
            <a:endParaRPr lang="en-US" sz="1200">
              <a:latin typeface="+mj-lt"/>
            </a:endParaRPr>
          </a:p>
          <a:p>
            <a:pPr lvl="1"/>
            <a:endParaRPr lang="en-US" sz="1200">
              <a:latin typeface="+mj-lt"/>
            </a:endParaRPr>
          </a:p>
        </p:txBody>
      </p:sp>
      <p:pic>
        <p:nvPicPr>
          <p:cNvPr id="6" name="Picture 5">
            <a:extLst>
              <a:ext uri="{FF2B5EF4-FFF2-40B4-BE49-F238E27FC236}">
                <a16:creationId xmlns:a16="http://schemas.microsoft.com/office/drawing/2014/main" id="{33142E54-2F25-304D-27B3-629726C5A020}"/>
              </a:ext>
            </a:extLst>
          </p:cNvPr>
          <p:cNvPicPr>
            <a:picLocks noChangeAspect="1"/>
          </p:cNvPicPr>
          <p:nvPr/>
        </p:nvPicPr>
        <p:blipFill>
          <a:blip r:embed="rId3"/>
          <a:stretch>
            <a:fillRect/>
          </a:stretch>
        </p:blipFill>
        <p:spPr>
          <a:xfrm>
            <a:off x="2651508" y="920211"/>
            <a:ext cx="2911092" cy="838273"/>
          </a:xfrm>
          <a:prstGeom prst="rect">
            <a:avLst/>
          </a:prstGeom>
        </p:spPr>
      </p:pic>
      <p:pic>
        <p:nvPicPr>
          <p:cNvPr id="8" name="Picture 7">
            <a:extLst>
              <a:ext uri="{FF2B5EF4-FFF2-40B4-BE49-F238E27FC236}">
                <a16:creationId xmlns:a16="http://schemas.microsoft.com/office/drawing/2014/main" id="{C240FC38-026B-3650-E358-263E5C5B9846}"/>
              </a:ext>
            </a:extLst>
          </p:cNvPr>
          <p:cNvPicPr>
            <a:picLocks noChangeAspect="1"/>
          </p:cNvPicPr>
          <p:nvPr/>
        </p:nvPicPr>
        <p:blipFill>
          <a:blip r:embed="rId4"/>
          <a:stretch>
            <a:fillRect/>
          </a:stretch>
        </p:blipFill>
        <p:spPr>
          <a:xfrm>
            <a:off x="6002081" y="920212"/>
            <a:ext cx="2918713" cy="838273"/>
          </a:xfrm>
          <a:prstGeom prst="rect">
            <a:avLst/>
          </a:prstGeom>
        </p:spPr>
      </p:pic>
      <p:pic>
        <p:nvPicPr>
          <p:cNvPr id="10" name="Picture 9">
            <a:extLst>
              <a:ext uri="{FF2B5EF4-FFF2-40B4-BE49-F238E27FC236}">
                <a16:creationId xmlns:a16="http://schemas.microsoft.com/office/drawing/2014/main" id="{6231FB25-2D82-18AD-86AF-10CCA6AD7D08}"/>
              </a:ext>
            </a:extLst>
          </p:cNvPr>
          <p:cNvPicPr>
            <a:picLocks noChangeAspect="1"/>
          </p:cNvPicPr>
          <p:nvPr/>
        </p:nvPicPr>
        <p:blipFill>
          <a:blip r:embed="rId5"/>
          <a:stretch>
            <a:fillRect/>
          </a:stretch>
        </p:blipFill>
        <p:spPr>
          <a:xfrm>
            <a:off x="6322651" y="4893879"/>
            <a:ext cx="2598143" cy="1768736"/>
          </a:xfrm>
          <a:prstGeom prst="rect">
            <a:avLst/>
          </a:prstGeom>
        </p:spPr>
      </p:pic>
    </p:spTree>
    <p:extLst>
      <p:ext uri="{BB962C8B-B14F-4D97-AF65-F5344CB8AC3E}">
        <p14:creationId xmlns:p14="http://schemas.microsoft.com/office/powerpoint/2010/main" val="275661466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1D700-AB44-469E-5CD5-3BAC83D648A1}"/>
              </a:ext>
            </a:extLst>
          </p:cNvPr>
          <p:cNvSpPr>
            <a:spLocks noGrp="1"/>
          </p:cNvSpPr>
          <p:nvPr>
            <p:ph type="title"/>
          </p:nvPr>
        </p:nvSpPr>
        <p:spPr/>
        <p:txBody>
          <a:bodyPr/>
          <a:lstStyle/>
          <a:p>
            <a:r>
              <a:rPr lang="en-US">
                <a:cs typeface="Arial"/>
              </a:rPr>
              <a:t>Simulation </a:t>
            </a:r>
            <a:endParaRPr lang="en-US"/>
          </a:p>
        </p:txBody>
      </p:sp>
      <p:sp>
        <p:nvSpPr>
          <p:cNvPr id="5" name="Content Placeholder 4">
            <a:extLst>
              <a:ext uri="{FF2B5EF4-FFF2-40B4-BE49-F238E27FC236}">
                <a16:creationId xmlns:a16="http://schemas.microsoft.com/office/drawing/2014/main" id="{FE77AE69-A8A1-B4F8-8F1B-74BAEEF6C27C}"/>
              </a:ext>
            </a:extLst>
          </p:cNvPr>
          <p:cNvSpPr>
            <a:spLocks noGrp="1"/>
          </p:cNvSpPr>
          <p:nvPr>
            <p:ph sz="half" idx="1"/>
          </p:nvPr>
        </p:nvSpPr>
        <p:spPr>
          <a:xfrm>
            <a:off x="515665" y="1295400"/>
            <a:ext cx="8324119" cy="4800600"/>
          </a:xfrm>
        </p:spPr>
        <p:txBody>
          <a:bodyPr/>
          <a:lstStyle/>
          <a:p>
            <a:r>
              <a:rPr lang="en-US" sz="2400">
                <a:cs typeface="Arial"/>
              </a:rPr>
              <a:t>Attempted HPC.</a:t>
            </a:r>
            <a:endParaRPr lang="en-US">
              <a:cs typeface="Arial"/>
            </a:endParaRPr>
          </a:p>
          <a:p>
            <a:r>
              <a:rPr lang="en-US" sz="2400">
                <a:cs typeface="Arial"/>
              </a:rPr>
              <a:t>Randomize Spending Percentages </a:t>
            </a:r>
            <a:endParaRPr lang="en-US">
              <a:cs typeface="Arial"/>
            </a:endParaRPr>
          </a:p>
          <a:p>
            <a:r>
              <a:rPr lang="en-US" sz="2400">
                <a:cs typeface="Arial"/>
              </a:rPr>
              <a:t>Utilize our calculated weights </a:t>
            </a:r>
          </a:p>
          <a:p>
            <a:endParaRPr lang="en-US" sz="2400">
              <a:cs typeface="Arial"/>
            </a:endParaRPr>
          </a:p>
          <a:p>
            <a:endParaRPr lang="en-US" sz="2400">
              <a:cs typeface="Arial"/>
            </a:endParaRPr>
          </a:p>
          <a:p>
            <a:endParaRPr lang="en-US" sz="2400">
              <a:cs typeface="Arial"/>
            </a:endParaRPr>
          </a:p>
          <a:p>
            <a:r>
              <a:rPr lang="en-US" sz="2400">
                <a:cs typeface="Arial"/>
              </a:rPr>
              <a:t>Determine ​ the probability of win using binary logistic regression</a:t>
            </a:r>
          </a:p>
          <a:p>
            <a:r>
              <a:rPr lang="en-US" sz="2400">
                <a:cs typeface="Arial"/>
              </a:rPr>
              <a:t>Look at the top 10% of probabilities</a:t>
            </a:r>
          </a:p>
          <a:p>
            <a:r>
              <a:rPr lang="en-US" sz="2400">
                <a:cs typeface="Arial"/>
              </a:rPr>
              <a:t>What do we get? </a:t>
            </a:r>
          </a:p>
          <a:p>
            <a:r>
              <a:rPr lang="en-US" sz="2400">
                <a:cs typeface="Arial"/>
              </a:rPr>
              <a:t>Image courtesy of </a:t>
            </a:r>
            <a:r>
              <a:rPr lang="en-US" sz="2400">
                <a:ea typeface="+mn-lt"/>
                <a:cs typeface="+mn-lt"/>
                <a:hlinkClick r:id="rId3"/>
              </a:rPr>
              <a:t>https://online.stat.psu.edu/stat462/node/207/</a:t>
            </a:r>
          </a:p>
          <a:p>
            <a:endParaRPr lang="en-US" sz="2400">
              <a:cs typeface="Arial"/>
            </a:endParaRPr>
          </a:p>
        </p:txBody>
      </p:sp>
      <p:pic>
        <p:nvPicPr>
          <p:cNvPr id="3" name="Picture 2">
            <a:extLst>
              <a:ext uri="{FF2B5EF4-FFF2-40B4-BE49-F238E27FC236}">
                <a16:creationId xmlns:a16="http://schemas.microsoft.com/office/drawing/2014/main" id="{237075BA-7D47-3585-28FD-F4575B8957B4}"/>
              </a:ext>
            </a:extLst>
          </p:cNvPr>
          <p:cNvPicPr>
            <a:picLocks noChangeAspect="1"/>
          </p:cNvPicPr>
          <p:nvPr/>
        </p:nvPicPr>
        <p:blipFill>
          <a:blip r:embed="rId4"/>
          <a:stretch>
            <a:fillRect/>
          </a:stretch>
        </p:blipFill>
        <p:spPr>
          <a:xfrm>
            <a:off x="1336604" y="2588782"/>
            <a:ext cx="6686550" cy="1343344"/>
          </a:xfrm>
          <a:prstGeom prst="rect">
            <a:avLst/>
          </a:prstGeom>
        </p:spPr>
      </p:pic>
    </p:spTree>
    <p:extLst>
      <p:ext uri="{BB962C8B-B14F-4D97-AF65-F5344CB8AC3E}">
        <p14:creationId xmlns:p14="http://schemas.microsoft.com/office/powerpoint/2010/main" val="2530687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078DC-A889-42D8-6392-EBBE79FDF585}"/>
              </a:ext>
            </a:extLst>
          </p:cNvPr>
          <p:cNvSpPr>
            <a:spLocks noGrp="1"/>
          </p:cNvSpPr>
          <p:nvPr>
            <p:ph type="title"/>
          </p:nvPr>
        </p:nvSpPr>
        <p:spPr/>
        <p:txBody>
          <a:bodyPr/>
          <a:lstStyle/>
          <a:p>
            <a:r>
              <a:rPr lang="en-US">
                <a:cs typeface="Arial"/>
              </a:rPr>
              <a:t>SQL Tables</a:t>
            </a:r>
            <a:endParaRPr lang="en-US"/>
          </a:p>
        </p:txBody>
      </p:sp>
      <p:sp>
        <p:nvSpPr>
          <p:cNvPr id="4" name="Content Placeholder 3">
            <a:extLst>
              <a:ext uri="{FF2B5EF4-FFF2-40B4-BE49-F238E27FC236}">
                <a16:creationId xmlns:a16="http://schemas.microsoft.com/office/drawing/2014/main" id="{52889E89-E893-4614-BC5A-D7DC89B5FD01}"/>
              </a:ext>
            </a:extLst>
          </p:cNvPr>
          <p:cNvSpPr>
            <a:spLocks noGrp="1"/>
          </p:cNvSpPr>
          <p:nvPr>
            <p:ph sz="half" idx="2"/>
          </p:nvPr>
        </p:nvSpPr>
        <p:spPr>
          <a:xfrm>
            <a:off x="582262" y="1295400"/>
            <a:ext cx="8104538" cy="4800600"/>
          </a:xfrm>
        </p:spPr>
        <p:txBody>
          <a:bodyPr/>
          <a:lstStyle/>
          <a:p>
            <a:r>
              <a:rPr lang="en-US" sz="1800">
                <a:cs typeface="Arial"/>
              </a:rPr>
              <a:t>Before we get to our results</a:t>
            </a:r>
          </a:p>
          <a:p>
            <a:r>
              <a:rPr lang="en-US" sz="1800">
                <a:cs typeface="Arial"/>
              </a:rPr>
              <a:t>Over 3 million data points. Best way to determine the values we want: pandas </a:t>
            </a:r>
            <a:r>
              <a:rPr lang="en-US" sz="1800" err="1">
                <a:cs typeface="Arial"/>
              </a:rPr>
              <a:t>dataframe</a:t>
            </a:r>
            <a:r>
              <a:rPr lang="en-US" sz="1800">
                <a:cs typeface="Arial"/>
              </a:rPr>
              <a:t>, excel, SQL? </a:t>
            </a:r>
          </a:p>
          <a:p>
            <a:r>
              <a:rPr lang="en-US" sz="1800">
                <a:cs typeface="Arial"/>
              </a:rPr>
              <a:t>With so many data points, let's go with SQL</a:t>
            </a:r>
          </a:p>
          <a:p>
            <a:pPr lvl="1">
              <a:buFont typeface="Courier New"/>
              <a:buChar char="o"/>
            </a:pPr>
            <a:r>
              <a:rPr lang="en-US" sz="1400">
                <a:cs typeface="Arial"/>
              </a:rPr>
              <a:t>Allows storage of more data within the database in a memory-efficient manner</a:t>
            </a:r>
          </a:p>
          <a:p>
            <a:pPr lvl="1">
              <a:buFont typeface="Courier New"/>
              <a:buChar char="o"/>
            </a:pPr>
            <a:r>
              <a:rPr lang="en-US" sz="1400">
                <a:cs typeface="Arial"/>
              </a:rPr>
              <a:t>Easy and efficient to query for the results we need</a:t>
            </a:r>
          </a:p>
          <a:p>
            <a:r>
              <a:rPr lang="en-US" sz="1800">
                <a:cs typeface="Arial"/>
              </a:rPr>
              <a:t>Looking for the</a:t>
            </a:r>
            <a:r>
              <a:rPr lang="en-US">
                <a:cs typeface="Arial"/>
              </a:rPr>
              <a:t> </a:t>
            </a:r>
            <a:r>
              <a:rPr lang="en-US" sz="1800">
                <a:cs typeface="Arial"/>
              </a:rPr>
              <a:t>mean/max is easy: </a:t>
            </a:r>
            <a:endParaRPr lang="en-US" sz="1800"/>
          </a:p>
          <a:p>
            <a:pPr lvl="1">
              <a:buFont typeface="Courier New"/>
              <a:buChar char="o"/>
            </a:pPr>
            <a:endParaRPr lang="en-US">
              <a:cs typeface="Arial"/>
            </a:endParaRPr>
          </a:p>
        </p:txBody>
      </p:sp>
      <p:pic>
        <p:nvPicPr>
          <p:cNvPr id="5" name="Picture 4" descr="A screen shot of a computer&#10;&#10;Description automatically generated">
            <a:extLst>
              <a:ext uri="{FF2B5EF4-FFF2-40B4-BE49-F238E27FC236}">
                <a16:creationId xmlns:a16="http://schemas.microsoft.com/office/drawing/2014/main" id="{82F96C13-603D-4C39-9C04-9F183D9FF547}"/>
              </a:ext>
            </a:extLst>
          </p:cNvPr>
          <p:cNvPicPr>
            <a:picLocks noChangeAspect="1"/>
          </p:cNvPicPr>
          <p:nvPr/>
        </p:nvPicPr>
        <p:blipFill>
          <a:blip r:embed="rId2"/>
          <a:stretch>
            <a:fillRect/>
          </a:stretch>
        </p:blipFill>
        <p:spPr>
          <a:xfrm>
            <a:off x="1023439" y="3630471"/>
            <a:ext cx="6695398" cy="2466512"/>
          </a:xfrm>
          <a:prstGeom prst="rect">
            <a:avLst/>
          </a:prstGeom>
        </p:spPr>
      </p:pic>
    </p:spTree>
    <p:extLst>
      <p:ext uri="{BB962C8B-B14F-4D97-AF65-F5344CB8AC3E}">
        <p14:creationId xmlns:p14="http://schemas.microsoft.com/office/powerpoint/2010/main" val="17595285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3E5C8-6C1E-4A28-A1A1-9BBCB949FBF2}"/>
              </a:ext>
            </a:extLst>
          </p:cNvPr>
          <p:cNvSpPr>
            <a:spLocks noGrp="1"/>
          </p:cNvSpPr>
          <p:nvPr>
            <p:ph type="title"/>
          </p:nvPr>
        </p:nvSpPr>
        <p:spPr>
          <a:xfrm>
            <a:off x="0" y="599"/>
            <a:ext cx="9108741" cy="802157"/>
          </a:xfrm>
        </p:spPr>
        <p:txBody>
          <a:bodyPr wrap="square" anchor="ctr">
            <a:normAutofit/>
          </a:bodyPr>
          <a:lstStyle/>
          <a:p>
            <a:r>
              <a:rPr lang="en-US"/>
              <a:t>Results: </a:t>
            </a:r>
            <a:r>
              <a:rPr lang="en-US" err="1"/>
              <a:t>SuperBowl</a:t>
            </a:r>
          </a:p>
        </p:txBody>
      </p:sp>
      <p:pic>
        <p:nvPicPr>
          <p:cNvPr id="3" name="Picture 2" descr="A graph with green bars&#10;&#10;Description automatically generated">
            <a:extLst>
              <a:ext uri="{FF2B5EF4-FFF2-40B4-BE49-F238E27FC236}">
                <a16:creationId xmlns:a16="http://schemas.microsoft.com/office/drawing/2014/main" id="{A5625C48-00FA-ABAB-80DD-AD1550261F27}"/>
              </a:ext>
            </a:extLst>
          </p:cNvPr>
          <p:cNvPicPr>
            <a:picLocks noChangeAspect="1"/>
          </p:cNvPicPr>
          <p:nvPr/>
        </p:nvPicPr>
        <p:blipFill>
          <a:blip r:embed="rId3"/>
          <a:stretch>
            <a:fillRect/>
          </a:stretch>
        </p:blipFill>
        <p:spPr>
          <a:xfrm>
            <a:off x="377962" y="805604"/>
            <a:ext cx="8760359" cy="2980885"/>
          </a:xfrm>
          <a:prstGeom prst="rect">
            <a:avLst/>
          </a:prstGeom>
        </p:spPr>
      </p:pic>
      <p:pic>
        <p:nvPicPr>
          <p:cNvPr id="4" name="Picture 3" descr="A graph of a function&#10;&#10;Description automatically generated">
            <a:extLst>
              <a:ext uri="{FF2B5EF4-FFF2-40B4-BE49-F238E27FC236}">
                <a16:creationId xmlns:a16="http://schemas.microsoft.com/office/drawing/2014/main" id="{66548311-6A3F-142A-B111-E8BA257C4B3F}"/>
              </a:ext>
            </a:extLst>
          </p:cNvPr>
          <p:cNvPicPr>
            <a:picLocks noChangeAspect="1"/>
          </p:cNvPicPr>
          <p:nvPr/>
        </p:nvPicPr>
        <p:blipFill>
          <a:blip r:embed="rId4"/>
          <a:stretch>
            <a:fillRect/>
          </a:stretch>
        </p:blipFill>
        <p:spPr>
          <a:xfrm>
            <a:off x="456990" y="3785681"/>
            <a:ext cx="8682206" cy="2982399"/>
          </a:xfrm>
          <a:prstGeom prst="rect">
            <a:avLst/>
          </a:prstGeom>
        </p:spPr>
      </p:pic>
      <p:pic>
        <p:nvPicPr>
          <p:cNvPr id="6" name="Picture 5" descr="A black text on a white background&#10;&#10;Description automatically generated">
            <a:extLst>
              <a:ext uri="{FF2B5EF4-FFF2-40B4-BE49-F238E27FC236}">
                <a16:creationId xmlns:a16="http://schemas.microsoft.com/office/drawing/2014/main" id="{DC66CEEC-CF83-7FE4-2279-D671A0BA89AD}"/>
              </a:ext>
            </a:extLst>
          </p:cNvPr>
          <p:cNvPicPr>
            <a:picLocks noChangeAspect="1"/>
          </p:cNvPicPr>
          <p:nvPr/>
        </p:nvPicPr>
        <p:blipFill>
          <a:blip r:embed="rId5"/>
          <a:stretch>
            <a:fillRect/>
          </a:stretch>
        </p:blipFill>
        <p:spPr>
          <a:xfrm>
            <a:off x="5894236" y="3787193"/>
            <a:ext cx="3120478" cy="153353"/>
          </a:xfrm>
          <a:prstGeom prst="rect">
            <a:avLst/>
          </a:prstGeom>
        </p:spPr>
      </p:pic>
    </p:spTree>
    <p:extLst>
      <p:ext uri="{BB962C8B-B14F-4D97-AF65-F5344CB8AC3E}">
        <p14:creationId xmlns:p14="http://schemas.microsoft.com/office/powerpoint/2010/main" val="80785759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4278F-C768-B5BD-FBA1-5AFBE2FBF3CD}"/>
              </a:ext>
            </a:extLst>
          </p:cNvPr>
          <p:cNvSpPr>
            <a:spLocks noGrp="1"/>
          </p:cNvSpPr>
          <p:nvPr>
            <p:ph type="title"/>
          </p:nvPr>
        </p:nvSpPr>
        <p:spPr>
          <a:xfrm>
            <a:off x="315310" y="-876"/>
            <a:ext cx="8828690" cy="907936"/>
          </a:xfrm>
        </p:spPr>
        <p:txBody>
          <a:bodyPr/>
          <a:lstStyle/>
          <a:p>
            <a:r>
              <a:rPr lang="en-US">
                <a:cs typeface="Arial"/>
              </a:rPr>
              <a:t>Results: Conference Champ. Wins</a:t>
            </a:r>
            <a:endParaRPr lang="en-US"/>
          </a:p>
        </p:txBody>
      </p:sp>
      <p:pic>
        <p:nvPicPr>
          <p:cNvPr id="5" name="Picture 4" descr="A graph with green bars&#10;&#10;Description automatically generated">
            <a:extLst>
              <a:ext uri="{FF2B5EF4-FFF2-40B4-BE49-F238E27FC236}">
                <a16:creationId xmlns:a16="http://schemas.microsoft.com/office/drawing/2014/main" id="{6E7BC8C2-2E8B-22A1-1D34-0304590FA565}"/>
              </a:ext>
            </a:extLst>
          </p:cNvPr>
          <p:cNvPicPr>
            <a:picLocks noChangeAspect="1"/>
          </p:cNvPicPr>
          <p:nvPr/>
        </p:nvPicPr>
        <p:blipFill>
          <a:blip r:embed="rId2"/>
          <a:stretch>
            <a:fillRect/>
          </a:stretch>
        </p:blipFill>
        <p:spPr>
          <a:xfrm>
            <a:off x="432911" y="811073"/>
            <a:ext cx="8717357" cy="2891764"/>
          </a:xfrm>
          <a:prstGeom prst="rect">
            <a:avLst/>
          </a:prstGeom>
        </p:spPr>
      </p:pic>
      <p:pic>
        <p:nvPicPr>
          <p:cNvPr id="6" name="Picture 5" descr="A graph of a function&#10;&#10;Description automatically generated">
            <a:extLst>
              <a:ext uri="{FF2B5EF4-FFF2-40B4-BE49-F238E27FC236}">
                <a16:creationId xmlns:a16="http://schemas.microsoft.com/office/drawing/2014/main" id="{948DEA41-A2F0-AFC4-DE05-ECB01682738C}"/>
              </a:ext>
            </a:extLst>
          </p:cNvPr>
          <p:cNvPicPr>
            <a:picLocks noChangeAspect="1"/>
          </p:cNvPicPr>
          <p:nvPr/>
        </p:nvPicPr>
        <p:blipFill>
          <a:blip r:embed="rId3"/>
          <a:stretch>
            <a:fillRect/>
          </a:stretch>
        </p:blipFill>
        <p:spPr>
          <a:xfrm>
            <a:off x="438050" y="3703990"/>
            <a:ext cx="8698574" cy="3063256"/>
          </a:xfrm>
          <a:prstGeom prst="rect">
            <a:avLst/>
          </a:prstGeom>
        </p:spPr>
      </p:pic>
      <p:pic>
        <p:nvPicPr>
          <p:cNvPr id="4" name="Picture 3" descr="A black text on a white background&#10;&#10;Description automatically generated">
            <a:extLst>
              <a:ext uri="{FF2B5EF4-FFF2-40B4-BE49-F238E27FC236}">
                <a16:creationId xmlns:a16="http://schemas.microsoft.com/office/drawing/2014/main" id="{A84B3413-4594-6EAD-369A-BAD2005E074C}"/>
              </a:ext>
            </a:extLst>
          </p:cNvPr>
          <p:cNvPicPr>
            <a:picLocks noChangeAspect="1"/>
          </p:cNvPicPr>
          <p:nvPr/>
        </p:nvPicPr>
        <p:blipFill>
          <a:blip r:embed="rId4"/>
          <a:stretch>
            <a:fillRect/>
          </a:stretch>
        </p:blipFill>
        <p:spPr>
          <a:xfrm>
            <a:off x="5700308" y="3704920"/>
            <a:ext cx="3332036" cy="182735"/>
          </a:xfrm>
          <a:prstGeom prst="rect">
            <a:avLst/>
          </a:prstGeom>
        </p:spPr>
      </p:pic>
    </p:spTree>
    <p:extLst>
      <p:ext uri="{BB962C8B-B14F-4D97-AF65-F5344CB8AC3E}">
        <p14:creationId xmlns:p14="http://schemas.microsoft.com/office/powerpoint/2010/main" val="413585679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78056-B111-7C69-CCD4-057D25D72AF4}"/>
              </a:ext>
            </a:extLst>
          </p:cNvPr>
          <p:cNvSpPr>
            <a:spLocks noGrp="1"/>
          </p:cNvSpPr>
          <p:nvPr>
            <p:ph type="title"/>
          </p:nvPr>
        </p:nvSpPr>
        <p:spPr>
          <a:xfrm>
            <a:off x="0" y="1673"/>
            <a:ext cx="9144000" cy="884430"/>
          </a:xfrm>
        </p:spPr>
        <p:txBody>
          <a:bodyPr/>
          <a:lstStyle/>
          <a:p>
            <a:r>
              <a:rPr lang="en-US">
                <a:cs typeface="Arial"/>
              </a:rPr>
              <a:t>Results: Make the Playoffs</a:t>
            </a:r>
            <a:endParaRPr lang="en-US"/>
          </a:p>
        </p:txBody>
      </p:sp>
      <p:pic>
        <p:nvPicPr>
          <p:cNvPr id="5" name="Picture 4" descr="A graph of a number of numbers&#10;&#10;Description automatically generated">
            <a:extLst>
              <a:ext uri="{FF2B5EF4-FFF2-40B4-BE49-F238E27FC236}">
                <a16:creationId xmlns:a16="http://schemas.microsoft.com/office/drawing/2014/main" id="{543F0A1A-6181-8843-9523-13B720332441}"/>
              </a:ext>
            </a:extLst>
          </p:cNvPr>
          <p:cNvPicPr>
            <a:picLocks noChangeAspect="1"/>
          </p:cNvPicPr>
          <p:nvPr/>
        </p:nvPicPr>
        <p:blipFill>
          <a:blip r:embed="rId2"/>
          <a:stretch>
            <a:fillRect/>
          </a:stretch>
        </p:blipFill>
        <p:spPr>
          <a:xfrm>
            <a:off x="366956" y="852603"/>
            <a:ext cx="8776123" cy="2763325"/>
          </a:xfrm>
          <a:prstGeom prst="rect">
            <a:avLst/>
          </a:prstGeom>
        </p:spPr>
      </p:pic>
      <p:pic>
        <p:nvPicPr>
          <p:cNvPr id="6" name="Picture 5">
            <a:extLst>
              <a:ext uri="{FF2B5EF4-FFF2-40B4-BE49-F238E27FC236}">
                <a16:creationId xmlns:a16="http://schemas.microsoft.com/office/drawing/2014/main" id="{A254F220-C7A6-4364-BCDE-A92166EE1649}"/>
              </a:ext>
            </a:extLst>
          </p:cNvPr>
          <p:cNvPicPr>
            <a:picLocks noChangeAspect="1"/>
          </p:cNvPicPr>
          <p:nvPr/>
        </p:nvPicPr>
        <p:blipFill>
          <a:blip r:embed="rId3"/>
          <a:stretch>
            <a:fillRect/>
          </a:stretch>
        </p:blipFill>
        <p:spPr>
          <a:xfrm>
            <a:off x="370880" y="3624841"/>
            <a:ext cx="8763194" cy="3233860"/>
          </a:xfrm>
          <a:prstGeom prst="rect">
            <a:avLst/>
          </a:prstGeom>
        </p:spPr>
      </p:pic>
      <p:pic>
        <p:nvPicPr>
          <p:cNvPr id="3" name="Picture 2" descr="A black text on a white background&#10;&#10;Description automatically generated">
            <a:extLst>
              <a:ext uri="{FF2B5EF4-FFF2-40B4-BE49-F238E27FC236}">
                <a16:creationId xmlns:a16="http://schemas.microsoft.com/office/drawing/2014/main" id="{AAF7CDE8-5461-194F-92BE-4E4EDF5C31EB}"/>
              </a:ext>
            </a:extLst>
          </p:cNvPr>
          <p:cNvPicPr>
            <a:picLocks noChangeAspect="1"/>
          </p:cNvPicPr>
          <p:nvPr/>
        </p:nvPicPr>
        <p:blipFill>
          <a:blip r:embed="rId4"/>
          <a:stretch>
            <a:fillRect/>
          </a:stretch>
        </p:blipFill>
        <p:spPr>
          <a:xfrm>
            <a:off x="5665048" y="3616771"/>
            <a:ext cx="3332036" cy="200365"/>
          </a:xfrm>
          <a:prstGeom prst="rect">
            <a:avLst/>
          </a:prstGeom>
        </p:spPr>
      </p:pic>
    </p:spTree>
    <p:extLst>
      <p:ext uri="{BB962C8B-B14F-4D97-AF65-F5344CB8AC3E}">
        <p14:creationId xmlns:p14="http://schemas.microsoft.com/office/powerpoint/2010/main" val="280436387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A2689F2-B248-4DE2-F1A6-7ADC19BB6189}"/>
              </a:ext>
            </a:extLst>
          </p:cNvPr>
          <p:cNvSpPr>
            <a:spLocks noGrp="1"/>
          </p:cNvSpPr>
          <p:nvPr>
            <p:ph type="body" sz="half" idx="1"/>
          </p:nvPr>
        </p:nvSpPr>
        <p:spPr>
          <a:xfrm>
            <a:off x="728133" y="2954866"/>
            <a:ext cx="8001000" cy="795867"/>
          </a:xfrm>
        </p:spPr>
        <p:txBody>
          <a:bodyPr/>
          <a:lstStyle/>
          <a:p>
            <a:pPr marL="0" indent="0" algn="ctr">
              <a:buNone/>
            </a:pPr>
            <a:r>
              <a:rPr lang="en-US"/>
              <a:t>Dashboard</a:t>
            </a:r>
          </a:p>
        </p:txBody>
      </p:sp>
    </p:spTree>
    <p:extLst>
      <p:ext uri="{BB962C8B-B14F-4D97-AF65-F5344CB8AC3E}">
        <p14:creationId xmlns:p14="http://schemas.microsoft.com/office/powerpoint/2010/main" val="382355453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3E5C8-6C1E-4A28-A1A1-9BBCB949FBF2}"/>
              </a:ext>
            </a:extLst>
          </p:cNvPr>
          <p:cNvSpPr>
            <a:spLocks noGrp="1"/>
          </p:cNvSpPr>
          <p:nvPr>
            <p:ph type="title"/>
          </p:nvPr>
        </p:nvSpPr>
        <p:spPr/>
        <p:txBody>
          <a:bodyPr/>
          <a:lstStyle/>
          <a:p>
            <a:r>
              <a:rPr lang="en-US">
                <a:cs typeface="Arial"/>
              </a:rPr>
              <a:t>Conclusion</a:t>
            </a:r>
            <a:endParaRPr lang="en-US"/>
          </a:p>
        </p:txBody>
      </p:sp>
      <p:sp>
        <p:nvSpPr>
          <p:cNvPr id="5" name="Content Placeholder 4">
            <a:extLst>
              <a:ext uri="{FF2B5EF4-FFF2-40B4-BE49-F238E27FC236}">
                <a16:creationId xmlns:a16="http://schemas.microsoft.com/office/drawing/2014/main" id="{2D42A164-4EA5-8179-E113-5892446515A1}"/>
              </a:ext>
            </a:extLst>
          </p:cNvPr>
          <p:cNvSpPr>
            <a:spLocks noGrp="1"/>
          </p:cNvSpPr>
          <p:nvPr>
            <p:ph idx="1"/>
          </p:nvPr>
        </p:nvSpPr>
        <p:spPr/>
        <p:txBody>
          <a:bodyPr/>
          <a:lstStyle/>
          <a:p>
            <a:r>
              <a:rPr lang="en-US" sz="2000">
                <a:cs typeface="Arial"/>
              </a:rPr>
              <a:t>Recommendations: Pay QB twice as much as RB, OL = DL spending, QB = TE spending</a:t>
            </a:r>
            <a:endParaRPr lang="en-US"/>
          </a:p>
          <a:p>
            <a:r>
              <a:rPr lang="en-US" sz="2000">
                <a:cs typeface="Arial"/>
              </a:rPr>
              <a:t>Investing most of your money on a specific position doesn't result to wins; you need to balance the ratio between positions.</a:t>
            </a:r>
            <a:endParaRPr lang="en-US">
              <a:cs typeface="Arial"/>
            </a:endParaRPr>
          </a:p>
          <a:p>
            <a:endParaRPr lang="en-US" sz="2000">
              <a:cs typeface="Arial"/>
            </a:endParaRPr>
          </a:p>
          <a:p>
            <a:r>
              <a:rPr lang="en-US" sz="2000">
                <a:cs typeface="Arial"/>
              </a:rPr>
              <a:t>Future research:</a:t>
            </a:r>
          </a:p>
          <a:p>
            <a:pPr lvl="1">
              <a:buFont typeface="Courier New"/>
              <a:buChar char="o"/>
            </a:pPr>
            <a:r>
              <a:rPr lang="en-US" sz="2000">
                <a:cs typeface="Arial"/>
              </a:rPr>
              <a:t>Salary versus specific players stats that contribute toward wins</a:t>
            </a:r>
          </a:p>
          <a:p>
            <a:pPr lvl="1">
              <a:buFont typeface="Courier New"/>
              <a:buChar char="o"/>
            </a:pPr>
            <a:r>
              <a:rPr lang="en-US" sz="2000">
                <a:cs typeface="Arial"/>
              </a:rPr>
              <a:t>Analyze coach spending</a:t>
            </a:r>
            <a:endParaRPr lang="en-US"/>
          </a:p>
          <a:p>
            <a:pPr marL="457200" lvl="1" indent="0">
              <a:buNone/>
            </a:pPr>
            <a:endParaRPr lang="en-US" sz="2000">
              <a:cs typeface="Arial"/>
            </a:endParaRPr>
          </a:p>
          <a:p>
            <a:pPr marL="0" indent="0">
              <a:buNone/>
            </a:pPr>
            <a:endParaRPr lang="en-US" sz="2000">
              <a:cs typeface="Arial"/>
            </a:endParaRPr>
          </a:p>
          <a:p>
            <a:pPr marL="0" indent="0">
              <a:buNone/>
            </a:pPr>
            <a:endParaRPr lang="en-US" sz="2000">
              <a:cs typeface="Arial"/>
            </a:endParaRPr>
          </a:p>
        </p:txBody>
      </p:sp>
      <p:pic>
        <p:nvPicPr>
          <p:cNvPr id="3" name="Picture 2" descr="Your goal shouldn't be to buy players ...">
            <a:extLst>
              <a:ext uri="{FF2B5EF4-FFF2-40B4-BE49-F238E27FC236}">
                <a16:creationId xmlns:a16="http://schemas.microsoft.com/office/drawing/2014/main" id="{69B2B05E-E352-3B32-38F6-62F30D4DF627}"/>
              </a:ext>
            </a:extLst>
          </p:cNvPr>
          <p:cNvPicPr>
            <a:picLocks noChangeAspect="1"/>
          </p:cNvPicPr>
          <p:nvPr/>
        </p:nvPicPr>
        <p:blipFill>
          <a:blip r:embed="rId4"/>
          <a:stretch>
            <a:fillRect/>
          </a:stretch>
        </p:blipFill>
        <p:spPr>
          <a:xfrm>
            <a:off x="5106765" y="4446714"/>
            <a:ext cx="3594372" cy="1927736"/>
          </a:xfrm>
          <a:prstGeom prst="rect">
            <a:avLst/>
          </a:prstGeom>
        </p:spPr>
      </p:pic>
    </p:spTree>
    <p:extLst>
      <p:ext uri="{BB962C8B-B14F-4D97-AF65-F5344CB8AC3E}">
        <p14:creationId xmlns:p14="http://schemas.microsoft.com/office/powerpoint/2010/main" val="336656122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extLst>
    <p:ext uri="{6950BFC3-D8DA-4A85-94F7-54DA5524770B}">
      <p188:commentRel xmlns:p188="http://schemas.microsoft.com/office/powerpoint/2018/8/main" r:id="rId3"/>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8A0886-ED3E-EDD0-68EE-DF7A1D0F0EAF}"/>
              </a:ext>
            </a:extLst>
          </p:cNvPr>
          <p:cNvSpPr>
            <a:spLocks noGrp="1"/>
          </p:cNvSpPr>
          <p:nvPr>
            <p:ph idx="1"/>
          </p:nvPr>
        </p:nvSpPr>
        <p:spPr>
          <a:xfrm>
            <a:off x="762000" y="3124200"/>
            <a:ext cx="7924800" cy="2971800"/>
          </a:xfrm>
        </p:spPr>
        <p:txBody>
          <a:bodyPr/>
          <a:lstStyle/>
          <a:p>
            <a:pPr marL="0" indent="0" algn="ctr">
              <a:buNone/>
            </a:pPr>
            <a:r>
              <a:rPr lang="en-US"/>
              <a:t>Questions?</a:t>
            </a:r>
          </a:p>
          <a:p>
            <a:pPr marL="0" indent="0" algn="ctr">
              <a:buNone/>
            </a:pPr>
            <a:endParaRPr lang="en-US">
              <a:cs typeface="Arial"/>
            </a:endParaRPr>
          </a:p>
          <a:p>
            <a:pPr marL="0" indent="0" algn="ctr">
              <a:buNone/>
            </a:pPr>
            <a:endParaRPr lang="en-US">
              <a:cs typeface="Arial"/>
            </a:endParaRPr>
          </a:p>
        </p:txBody>
      </p:sp>
    </p:spTree>
    <p:extLst>
      <p:ext uri="{BB962C8B-B14F-4D97-AF65-F5344CB8AC3E}">
        <p14:creationId xmlns:p14="http://schemas.microsoft.com/office/powerpoint/2010/main" val="299549689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79013-3EB7-6076-7BB4-95C90166AE2B}"/>
              </a:ext>
            </a:extLst>
          </p:cNvPr>
          <p:cNvSpPr>
            <a:spLocks noGrp="1"/>
          </p:cNvSpPr>
          <p:nvPr>
            <p:ph type="title"/>
          </p:nvPr>
        </p:nvSpPr>
        <p:spPr/>
        <p:txBody>
          <a:bodyPr/>
          <a:lstStyle/>
          <a:p>
            <a:r>
              <a:rPr lang="en-US">
                <a:cs typeface="Arial"/>
              </a:rPr>
              <a:t>Agenda</a:t>
            </a:r>
            <a:endParaRPr lang="en-US"/>
          </a:p>
        </p:txBody>
      </p:sp>
      <p:sp>
        <p:nvSpPr>
          <p:cNvPr id="3" name="Content Placeholder 2">
            <a:extLst>
              <a:ext uri="{FF2B5EF4-FFF2-40B4-BE49-F238E27FC236}">
                <a16:creationId xmlns:a16="http://schemas.microsoft.com/office/drawing/2014/main" id="{143E1E2E-3CD4-EEEF-96E9-CCB0028E0F0B}"/>
              </a:ext>
            </a:extLst>
          </p:cNvPr>
          <p:cNvSpPr>
            <a:spLocks noGrp="1"/>
          </p:cNvSpPr>
          <p:nvPr>
            <p:ph idx="1"/>
          </p:nvPr>
        </p:nvSpPr>
        <p:spPr/>
        <p:txBody>
          <a:bodyPr/>
          <a:lstStyle/>
          <a:p>
            <a:r>
              <a:rPr lang="en-US" sz="2800">
                <a:cs typeface="Arial"/>
              </a:rPr>
              <a:t>American Football Overview</a:t>
            </a:r>
          </a:p>
          <a:p>
            <a:r>
              <a:rPr lang="en-US" sz="2800">
                <a:cs typeface="Arial"/>
              </a:rPr>
              <a:t>Web Scraping</a:t>
            </a:r>
          </a:p>
          <a:p>
            <a:r>
              <a:rPr lang="en-US" sz="2800">
                <a:cs typeface="Arial"/>
              </a:rPr>
              <a:t>Statistical Analysis</a:t>
            </a:r>
          </a:p>
          <a:p>
            <a:r>
              <a:rPr lang="en-US" sz="2800">
                <a:cs typeface="Arial"/>
              </a:rPr>
              <a:t>Simulation Model</a:t>
            </a:r>
          </a:p>
          <a:p>
            <a:r>
              <a:rPr lang="en-US" sz="2800">
                <a:cs typeface="Arial"/>
              </a:rPr>
              <a:t>Results</a:t>
            </a:r>
          </a:p>
          <a:p>
            <a:r>
              <a:rPr lang="en-US" sz="2800">
                <a:cs typeface="Arial"/>
              </a:rPr>
              <a:t>Web Dashboard</a:t>
            </a:r>
          </a:p>
          <a:p>
            <a:r>
              <a:rPr lang="en-US" sz="2800">
                <a:cs typeface="Arial"/>
              </a:rPr>
              <a:t>Conclusion</a:t>
            </a:r>
          </a:p>
        </p:txBody>
      </p:sp>
    </p:spTree>
    <p:extLst>
      <p:ext uri="{BB962C8B-B14F-4D97-AF65-F5344CB8AC3E}">
        <p14:creationId xmlns:p14="http://schemas.microsoft.com/office/powerpoint/2010/main" val="125486862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15823-1CC2-753C-8048-8C9CD9153FCE}"/>
              </a:ext>
            </a:extLst>
          </p:cNvPr>
          <p:cNvSpPr>
            <a:spLocks noGrp="1"/>
          </p:cNvSpPr>
          <p:nvPr>
            <p:ph type="title"/>
          </p:nvPr>
        </p:nvSpPr>
        <p:spPr/>
        <p:txBody>
          <a:bodyPr/>
          <a:lstStyle/>
          <a:p>
            <a:r>
              <a:rPr lang="en-US"/>
              <a:t>What is American Football?</a:t>
            </a:r>
          </a:p>
        </p:txBody>
      </p:sp>
      <p:pic>
        <p:nvPicPr>
          <p:cNvPr id="1026" name="Picture 2" descr="The Waterboy: A cinematic retrospective on Its 20th anniversary - Sports  Illustrated">
            <a:extLst>
              <a:ext uri="{FF2B5EF4-FFF2-40B4-BE49-F238E27FC236}">
                <a16:creationId xmlns:a16="http://schemas.microsoft.com/office/drawing/2014/main" id="{75476FDE-FA98-2F0F-A112-E202D8AD88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07000" y="1150224"/>
            <a:ext cx="3454400" cy="19431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aron Hernandez had one documented concussion during Patriots career - The  Boston Globe">
            <a:extLst>
              <a:ext uri="{FF2B5EF4-FFF2-40B4-BE49-F238E27FC236}">
                <a16:creationId xmlns:a16="http://schemas.microsoft.com/office/drawing/2014/main" id="{7A7176B8-A90C-C135-4284-370B4EE8A6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85015" y="3764676"/>
            <a:ext cx="3954185" cy="263612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EAA5629-F7F5-88BF-210C-2EC252652B7C}"/>
              </a:ext>
            </a:extLst>
          </p:cNvPr>
          <p:cNvSpPr txBox="1"/>
          <p:nvPr/>
        </p:nvSpPr>
        <p:spPr>
          <a:xfrm>
            <a:off x="626533" y="1150224"/>
            <a:ext cx="3869267" cy="3970318"/>
          </a:xfrm>
          <a:prstGeom prst="rect">
            <a:avLst/>
          </a:prstGeom>
          <a:noFill/>
        </p:spPr>
        <p:txBody>
          <a:bodyPr wrap="square" rtlCol="0">
            <a:spAutoFit/>
          </a:bodyPr>
          <a:lstStyle/>
          <a:p>
            <a:pPr marL="285750" indent="-285750">
              <a:buFont typeface="Arial" panose="020B0604020202020204" pitchFamily="34" charset="0"/>
              <a:buChar char="•"/>
            </a:pPr>
            <a:r>
              <a:rPr lang="en-US"/>
              <a:t>2 Teams</a:t>
            </a:r>
          </a:p>
          <a:p>
            <a:pPr marL="285750" indent="-285750">
              <a:buFont typeface="Arial" panose="020B0604020202020204" pitchFamily="34" charset="0"/>
              <a:buChar char="•"/>
            </a:pPr>
            <a:r>
              <a:rPr lang="en-US"/>
              <a:t>11 Players on the field at each time</a:t>
            </a:r>
          </a:p>
          <a:p>
            <a:pPr marL="285750" indent="-285750">
              <a:buFont typeface="Arial" panose="020B0604020202020204" pitchFamily="34" charset="0"/>
              <a:buChar char="•"/>
            </a:pPr>
            <a:r>
              <a:rPr lang="en-US"/>
              <a:t>Attempt to advance the ball down the field by passing it or running it</a:t>
            </a:r>
          </a:p>
          <a:p>
            <a:pPr marL="285750" indent="-285750">
              <a:buFont typeface="Arial" panose="020B0604020202020204" pitchFamily="34" charset="0"/>
              <a:buChar char="•"/>
            </a:pPr>
            <a:r>
              <a:rPr lang="en-US"/>
              <a:t>If you don’t advance 10 yards in 4 plays, turn the ball over to the other team</a:t>
            </a:r>
          </a:p>
          <a:p>
            <a:pPr marL="285750" indent="-285750">
              <a:buFont typeface="Arial" panose="020B0604020202020204" pitchFamily="34" charset="0"/>
              <a:buChar char="•"/>
            </a:pPr>
            <a:r>
              <a:rPr lang="en-US"/>
              <a:t>6 points for a touchdown (PAT, 2 Point Conversion)</a:t>
            </a:r>
          </a:p>
          <a:p>
            <a:pPr marL="285750" indent="-285750">
              <a:buFont typeface="Arial" panose="020B0604020202020204" pitchFamily="34" charset="0"/>
              <a:buChar char="•"/>
            </a:pPr>
            <a:r>
              <a:rPr lang="en-US"/>
              <a:t>3 points for a field goal</a:t>
            </a:r>
          </a:p>
          <a:p>
            <a:pPr marL="285750" indent="-285750">
              <a:buFont typeface="Arial" panose="020B0604020202020204" pitchFamily="34" charset="0"/>
              <a:buChar char="•"/>
            </a:pPr>
            <a:r>
              <a:rPr lang="en-US"/>
              <a:t>2 points for a safety</a:t>
            </a:r>
          </a:p>
          <a:p>
            <a:pPr marL="285750" indent="-285750">
              <a:buFont typeface="Arial" panose="020B0604020202020204" pitchFamily="34" charset="0"/>
              <a:buChar char="•"/>
            </a:pPr>
            <a:endParaRPr lang="en-US"/>
          </a:p>
        </p:txBody>
      </p:sp>
    </p:spTree>
    <p:extLst>
      <p:ext uri="{BB962C8B-B14F-4D97-AF65-F5344CB8AC3E}">
        <p14:creationId xmlns:p14="http://schemas.microsoft.com/office/powerpoint/2010/main" val="66127034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6A90D-96A5-B163-1D0C-43C754D18CC3}"/>
              </a:ext>
            </a:extLst>
          </p:cNvPr>
          <p:cNvSpPr>
            <a:spLocks noGrp="1"/>
          </p:cNvSpPr>
          <p:nvPr>
            <p:ph type="title"/>
          </p:nvPr>
        </p:nvSpPr>
        <p:spPr/>
        <p:txBody>
          <a:bodyPr/>
          <a:lstStyle/>
          <a:p>
            <a:r>
              <a:rPr lang="en-US"/>
              <a:t>American Football Positions</a:t>
            </a:r>
          </a:p>
        </p:txBody>
      </p:sp>
      <p:pic>
        <p:nvPicPr>
          <p:cNvPr id="6" name="Picture 5" descr="A green and red football field with blue xs and red xs&#10;&#10;Description automatically generated">
            <a:extLst>
              <a:ext uri="{FF2B5EF4-FFF2-40B4-BE49-F238E27FC236}">
                <a16:creationId xmlns:a16="http://schemas.microsoft.com/office/drawing/2014/main" id="{D9AA18D1-C4C1-97F2-439E-1B95A10E67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0200" y="905933"/>
            <a:ext cx="6096000" cy="4572000"/>
          </a:xfrm>
          <a:prstGeom prst="rect">
            <a:avLst/>
          </a:prstGeom>
        </p:spPr>
      </p:pic>
      <p:sp>
        <p:nvSpPr>
          <p:cNvPr id="7" name="Oval 6">
            <a:extLst>
              <a:ext uri="{FF2B5EF4-FFF2-40B4-BE49-F238E27FC236}">
                <a16:creationId xmlns:a16="http://schemas.microsoft.com/office/drawing/2014/main" id="{86FBC035-364E-82AF-7D04-FB8D44B4FF9D}"/>
              </a:ext>
            </a:extLst>
          </p:cNvPr>
          <p:cNvSpPr/>
          <p:nvPr/>
        </p:nvSpPr>
        <p:spPr>
          <a:xfrm>
            <a:off x="1202267" y="1176868"/>
            <a:ext cx="4555066" cy="990599"/>
          </a:xfrm>
          <a:prstGeom prst="ellipse">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3BD160CF-1143-89BB-5209-5A3A8B4EC6BE}"/>
              </a:ext>
            </a:extLst>
          </p:cNvPr>
          <p:cNvSpPr/>
          <p:nvPr/>
        </p:nvSpPr>
        <p:spPr>
          <a:xfrm>
            <a:off x="1921933" y="2023533"/>
            <a:ext cx="3115734" cy="575733"/>
          </a:xfrm>
          <a:prstGeom prst="ellipse">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81C7029C-D8BE-DECA-3B11-C9D81EB34BA6}"/>
              </a:ext>
            </a:extLst>
          </p:cNvPr>
          <p:cNvSpPr/>
          <p:nvPr/>
        </p:nvSpPr>
        <p:spPr>
          <a:xfrm>
            <a:off x="2285999" y="2438399"/>
            <a:ext cx="2286001" cy="575733"/>
          </a:xfrm>
          <a:prstGeom prst="ellipse">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5CBAA854-B18E-214D-DAFF-8705E991588A}"/>
              </a:ext>
            </a:extLst>
          </p:cNvPr>
          <p:cNvSpPr/>
          <p:nvPr/>
        </p:nvSpPr>
        <p:spPr>
          <a:xfrm>
            <a:off x="2336799" y="3382433"/>
            <a:ext cx="2286001" cy="575733"/>
          </a:xfrm>
          <a:prstGeom prst="ellipse">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D3BB305-6AB8-E01F-B725-3BB6A53D81CF}"/>
              </a:ext>
            </a:extLst>
          </p:cNvPr>
          <p:cNvSpPr/>
          <p:nvPr/>
        </p:nvSpPr>
        <p:spPr>
          <a:xfrm>
            <a:off x="1312333" y="3357031"/>
            <a:ext cx="677334" cy="575733"/>
          </a:xfrm>
          <a:prstGeom prst="ellipse">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EA055DF0-5506-B7CF-727E-56657ACA925F}"/>
              </a:ext>
            </a:extLst>
          </p:cNvPr>
          <p:cNvSpPr/>
          <p:nvPr/>
        </p:nvSpPr>
        <p:spPr>
          <a:xfrm>
            <a:off x="4588933" y="3382432"/>
            <a:ext cx="677334" cy="575733"/>
          </a:xfrm>
          <a:prstGeom prst="ellipse">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1B63C00C-636B-DBC0-6B72-EE966A2EC576}"/>
              </a:ext>
            </a:extLst>
          </p:cNvPr>
          <p:cNvSpPr/>
          <p:nvPr/>
        </p:nvSpPr>
        <p:spPr>
          <a:xfrm>
            <a:off x="5465233" y="3958165"/>
            <a:ext cx="677334" cy="575733"/>
          </a:xfrm>
          <a:prstGeom prst="ellipse">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DA9ECB9F-7BB2-E2BA-B3AD-2160B23FC2B0}"/>
              </a:ext>
            </a:extLst>
          </p:cNvPr>
          <p:cNvSpPr/>
          <p:nvPr/>
        </p:nvSpPr>
        <p:spPr>
          <a:xfrm>
            <a:off x="3166533" y="3996265"/>
            <a:ext cx="677334" cy="575733"/>
          </a:xfrm>
          <a:prstGeom prst="ellipse">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A8DAD4FD-68CD-0068-59DF-1E340B99E11D}"/>
              </a:ext>
            </a:extLst>
          </p:cNvPr>
          <p:cNvSpPr/>
          <p:nvPr/>
        </p:nvSpPr>
        <p:spPr>
          <a:xfrm>
            <a:off x="3141132" y="4402667"/>
            <a:ext cx="677334" cy="910165"/>
          </a:xfrm>
          <a:prstGeom prst="ellipse">
            <a:avLst/>
          </a:prstGeom>
          <a:solidFill>
            <a:schemeClr val="accent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611F395-8B45-92E9-CBAA-8CC34A5E280F}"/>
              </a:ext>
            </a:extLst>
          </p:cNvPr>
          <p:cNvSpPr txBox="1"/>
          <p:nvPr/>
        </p:nvSpPr>
        <p:spPr>
          <a:xfrm>
            <a:off x="6942667" y="1421251"/>
            <a:ext cx="2082800" cy="1200329"/>
          </a:xfrm>
          <a:prstGeom prst="rect">
            <a:avLst/>
          </a:prstGeom>
          <a:noFill/>
        </p:spPr>
        <p:txBody>
          <a:bodyPr wrap="square" rtlCol="0">
            <a:spAutoFit/>
          </a:bodyPr>
          <a:lstStyle/>
          <a:p>
            <a:pPr algn="ctr"/>
            <a:r>
              <a:rPr lang="en-US" b="1" u="sng"/>
              <a:t>Defense</a:t>
            </a:r>
          </a:p>
          <a:p>
            <a:r>
              <a:rPr lang="en-US"/>
              <a:t>Secondary</a:t>
            </a:r>
          </a:p>
          <a:p>
            <a:r>
              <a:rPr lang="en-US"/>
              <a:t>Linebackers</a:t>
            </a:r>
          </a:p>
          <a:p>
            <a:r>
              <a:rPr lang="en-US"/>
              <a:t>Defensive Line</a:t>
            </a:r>
          </a:p>
        </p:txBody>
      </p:sp>
      <p:sp>
        <p:nvSpPr>
          <p:cNvPr id="4" name="TextBox 3">
            <a:extLst>
              <a:ext uri="{FF2B5EF4-FFF2-40B4-BE49-F238E27FC236}">
                <a16:creationId xmlns:a16="http://schemas.microsoft.com/office/drawing/2014/main" id="{751AC5A1-A292-09DD-1B90-C8CF8E4E8F6F}"/>
              </a:ext>
            </a:extLst>
          </p:cNvPr>
          <p:cNvSpPr txBox="1"/>
          <p:nvPr/>
        </p:nvSpPr>
        <p:spPr>
          <a:xfrm>
            <a:off x="6942667" y="3382432"/>
            <a:ext cx="2082800" cy="1754326"/>
          </a:xfrm>
          <a:prstGeom prst="rect">
            <a:avLst/>
          </a:prstGeom>
          <a:noFill/>
        </p:spPr>
        <p:txBody>
          <a:bodyPr wrap="square" rtlCol="0">
            <a:spAutoFit/>
          </a:bodyPr>
          <a:lstStyle/>
          <a:p>
            <a:pPr algn="ctr"/>
            <a:r>
              <a:rPr lang="en-US" b="1" u="sng"/>
              <a:t>Offense</a:t>
            </a:r>
          </a:p>
          <a:p>
            <a:r>
              <a:rPr lang="en-US"/>
              <a:t>Tight Ends</a:t>
            </a:r>
          </a:p>
          <a:p>
            <a:r>
              <a:rPr lang="en-US"/>
              <a:t>Offensive Line</a:t>
            </a:r>
          </a:p>
          <a:p>
            <a:r>
              <a:rPr lang="en-US"/>
              <a:t>Wide Receivers</a:t>
            </a:r>
          </a:p>
          <a:p>
            <a:r>
              <a:rPr lang="en-US"/>
              <a:t>Quarterback</a:t>
            </a:r>
          </a:p>
          <a:p>
            <a:r>
              <a:rPr lang="en-US"/>
              <a:t>Running Back</a:t>
            </a:r>
          </a:p>
        </p:txBody>
      </p:sp>
      <p:cxnSp>
        <p:nvCxnSpPr>
          <p:cNvPr id="11" name="Straight Arrow Connector 10">
            <a:extLst>
              <a:ext uri="{FF2B5EF4-FFF2-40B4-BE49-F238E27FC236}">
                <a16:creationId xmlns:a16="http://schemas.microsoft.com/office/drawing/2014/main" id="{EB0A3E9F-AE87-E4E2-D324-E889B8BABA42}"/>
              </a:ext>
            </a:extLst>
          </p:cNvPr>
          <p:cNvCxnSpPr/>
          <p:nvPr/>
        </p:nvCxnSpPr>
        <p:spPr>
          <a:xfrm flipH="1" flipV="1">
            <a:off x="5803900" y="1672167"/>
            <a:ext cx="1054101" cy="1397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6F46C12F-81BE-BE8E-D8C1-088EED85490C}"/>
              </a:ext>
            </a:extLst>
          </p:cNvPr>
          <p:cNvCxnSpPr>
            <a:cxnSpLocks/>
          </p:cNvCxnSpPr>
          <p:nvPr/>
        </p:nvCxnSpPr>
        <p:spPr>
          <a:xfrm flipH="1">
            <a:off x="5266267" y="2167467"/>
            <a:ext cx="1591734" cy="17991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4DC099C3-AB28-7805-319D-173BFAB1F0FA}"/>
              </a:ext>
            </a:extLst>
          </p:cNvPr>
          <p:cNvCxnSpPr>
            <a:cxnSpLocks/>
          </p:cNvCxnSpPr>
          <p:nvPr/>
        </p:nvCxnSpPr>
        <p:spPr>
          <a:xfrm flipH="1">
            <a:off x="4635500" y="2438397"/>
            <a:ext cx="2307167" cy="3058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1DB28958-B7E3-39FA-A5B0-37FE7789EA98}"/>
              </a:ext>
            </a:extLst>
          </p:cNvPr>
          <p:cNvCxnSpPr>
            <a:cxnSpLocks/>
          </p:cNvCxnSpPr>
          <p:nvPr/>
        </p:nvCxnSpPr>
        <p:spPr>
          <a:xfrm flipH="1" flipV="1">
            <a:off x="5562600" y="3670298"/>
            <a:ext cx="1380067" cy="14287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95727943-3B76-66CF-71B8-47DA3F4DE289}"/>
              </a:ext>
            </a:extLst>
          </p:cNvPr>
          <p:cNvCxnSpPr>
            <a:cxnSpLocks/>
          </p:cNvCxnSpPr>
          <p:nvPr/>
        </p:nvCxnSpPr>
        <p:spPr>
          <a:xfrm flipH="1" flipV="1">
            <a:off x="3996266" y="3826933"/>
            <a:ext cx="2946401" cy="21272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534A7C5E-4BAB-1B79-3ED0-5775FFAD8D39}"/>
              </a:ext>
            </a:extLst>
          </p:cNvPr>
          <p:cNvCxnSpPr>
            <a:cxnSpLocks/>
          </p:cNvCxnSpPr>
          <p:nvPr/>
        </p:nvCxnSpPr>
        <p:spPr>
          <a:xfrm flipH="1" flipV="1">
            <a:off x="6191249" y="4284131"/>
            <a:ext cx="709086" cy="11853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7B096C54-3533-3534-9918-490A5DB79781}"/>
              </a:ext>
            </a:extLst>
          </p:cNvPr>
          <p:cNvCxnSpPr>
            <a:cxnSpLocks/>
          </p:cNvCxnSpPr>
          <p:nvPr/>
        </p:nvCxnSpPr>
        <p:spPr>
          <a:xfrm flipH="1" flipV="1">
            <a:off x="3996266" y="4380441"/>
            <a:ext cx="2904069" cy="28045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774A16E3-9F9C-ECE0-610E-99B1DDA6FC41}"/>
              </a:ext>
            </a:extLst>
          </p:cNvPr>
          <p:cNvCxnSpPr>
            <a:cxnSpLocks/>
          </p:cNvCxnSpPr>
          <p:nvPr/>
        </p:nvCxnSpPr>
        <p:spPr>
          <a:xfrm flipH="1" flipV="1">
            <a:off x="3953934" y="4895852"/>
            <a:ext cx="3060700" cy="3333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664278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4EA07-4834-DBBC-AD53-0ED6461846CD}"/>
              </a:ext>
            </a:extLst>
          </p:cNvPr>
          <p:cNvSpPr>
            <a:spLocks noGrp="1"/>
          </p:cNvSpPr>
          <p:nvPr>
            <p:ph type="title"/>
          </p:nvPr>
        </p:nvSpPr>
        <p:spPr/>
        <p:txBody>
          <a:bodyPr/>
          <a:lstStyle/>
          <a:p>
            <a:r>
              <a:rPr lang="en-US"/>
              <a:t>American Football Positions</a:t>
            </a:r>
          </a:p>
        </p:txBody>
      </p:sp>
      <p:pic>
        <p:nvPicPr>
          <p:cNvPr id="6" name="Picture 5">
            <a:extLst>
              <a:ext uri="{FF2B5EF4-FFF2-40B4-BE49-F238E27FC236}">
                <a16:creationId xmlns:a16="http://schemas.microsoft.com/office/drawing/2014/main" id="{7ACBA614-2D5D-BF78-E5BD-F6342E197A80}"/>
              </a:ext>
            </a:extLst>
          </p:cNvPr>
          <p:cNvPicPr>
            <a:picLocks noChangeAspect="1"/>
          </p:cNvPicPr>
          <p:nvPr/>
        </p:nvPicPr>
        <p:blipFill>
          <a:blip r:embed="rId2"/>
          <a:stretch>
            <a:fillRect/>
          </a:stretch>
        </p:blipFill>
        <p:spPr>
          <a:xfrm>
            <a:off x="746151" y="1653945"/>
            <a:ext cx="8181117" cy="3739322"/>
          </a:xfrm>
          <a:prstGeom prst="rect">
            <a:avLst/>
          </a:prstGeom>
        </p:spPr>
      </p:pic>
    </p:spTree>
    <p:extLst>
      <p:ext uri="{BB962C8B-B14F-4D97-AF65-F5344CB8AC3E}">
        <p14:creationId xmlns:p14="http://schemas.microsoft.com/office/powerpoint/2010/main" val="288248782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3623B-6E26-6498-035E-E7E50D0D046E}"/>
              </a:ext>
            </a:extLst>
          </p:cNvPr>
          <p:cNvSpPr>
            <a:spLocks noGrp="1"/>
          </p:cNvSpPr>
          <p:nvPr>
            <p:ph type="title"/>
          </p:nvPr>
        </p:nvSpPr>
        <p:spPr/>
        <p:txBody>
          <a:bodyPr/>
          <a:lstStyle/>
          <a:p>
            <a:r>
              <a:rPr lang="en-US"/>
              <a:t>American Football Positions</a:t>
            </a:r>
          </a:p>
        </p:txBody>
      </p:sp>
      <p:pic>
        <p:nvPicPr>
          <p:cNvPr id="8" name="Picture 7">
            <a:extLst>
              <a:ext uri="{FF2B5EF4-FFF2-40B4-BE49-F238E27FC236}">
                <a16:creationId xmlns:a16="http://schemas.microsoft.com/office/drawing/2014/main" id="{8E18AC7B-225F-D400-6E63-DA76B499990E}"/>
              </a:ext>
            </a:extLst>
          </p:cNvPr>
          <p:cNvPicPr>
            <a:picLocks noChangeAspect="1"/>
          </p:cNvPicPr>
          <p:nvPr/>
        </p:nvPicPr>
        <p:blipFill>
          <a:blip r:embed="rId2"/>
          <a:stretch>
            <a:fillRect/>
          </a:stretch>
        </p:blipFill>
        <p:spPr>
          <a:xfrm>
            <a:off x="709191" y="855980"/>
            <a:ext cx="5526802" cy="2767753"/>
          </a:xfrm>
          <a:prstGeom prst="rect">
            <a:avLst/>
          </a:prstGeom>
        </p:spPr>
      </p:pic>
      <p:sp>
        <p:nvSpPr>
          <p:cNvPr id="9" name="TextBox 8">
            <a:extLst>
              <a:ext uri="{FF2B5EF4-FFF2-40B4-BE49-F238E27FC236}">
                <a16:creationId xmlns:a16="http://schemas.microsoft.com/office/drawing/2014/main" id="{4F806AC7-5A34-79E4-D190-B82B9E420361}"/>
              </a:ext>
            </a:extLst>
          </p:cNvPr>
          <p:cNvSpPr txBox="1"/>
          <p:nvPr/>
        </p:nvSpPr>
        <p:spPr>
          <a:xfrm>
            <a:off x="6942667" y="1421251"/>
            <a:ext cx="2082800" cy="369332"/>
          </a:xfrm>
          <a:prstGeom prst="rect">
            <a:avLst/>
          </a:prstGeom>
          <a:noFill/>
        </p:spPr>
        <p:txBody>
          <a:bodyPr wrap="square" rtlCol="0">
            <a:spAutoFit/>
          </a:bodyPr>
          <a:lstStyle/>
          <a:p>
            <a:pPr algn="ctr"/>
            <a:r>
              <a:rPr lang="en-US"/>
              <a:t>Punter</a:t>
            </a:r>
          </a:p>
        </p:txBody>
      </p:sp>
      <p:sp>
        <p:nvSpPr>
          <p:cNvPr id="10" name="TextBox 9">
            <a:extLst>
              <a:ext uri="{FF2B5EF4-FFF2-40B4-BE49-F238E27FC236}">
                <a16:creationId xmlns:a16="http://schemas.microsoft.com/office/drawing/2014/main" id="{8DDED8B1-B8B9-A698-2DC9-AE5A9CEFA4A3}"/>
              </a:ext>
            </a:extLst>
          </p:cNvPr>
          <p:cNvSpPr txBox="1"/>
          <p:nvPr/>
        </p:nvSpPr>
        <p:spPr>
          <a:xfrm>
            <a:off x="6756400" y="3525335"/>
            <a:ext cx="2082800" cy="369332"/>
          </a:xfrm>
          <a:prstGeom prst="rect">
            <a:avLst/>
          </a:prstGeom>
          <a:noFill/>
        </p:spPr>
        <p:txBody>
          <a:bodyPr wrap="square" rtlCol="0">
            <a:spAutoFit/>
          </a:bodyPr>
          <a:lstStyle/>
          <a:p>
            <a:pPr algn="ctr"/>
            <a:r>
              <a:rPr lang="en-US"/>
              <a:t>Long Snapper</a:t>
            </a:r>
          </a:p>
        </p:txBody>
      </p:sp>
      <p:pic>
        <p:nvPicPr>
          <p:cNvPr id="12" name="Picture 11">
            <a:extLst>
              <a:ext uri="{FF2B5EF4-FFF2-40B4-BE49-F238E27FC236}">
                <a16:creationId xmlns:a16="http://schemas.microsoft.com/office/drawing/2014/main" id="{AB7EF9C5-47F3-CDCD-5A2B-328774A36CE4}"/>
              </a:ext>
            </a:extLst>
          </p:cNvPr>
          <p:cNvPicPr>
            <a:picLocks noChangeAspect="1"/>
          </p:cNvPicPr>
          <p:nvPr/>
        </p:nvPicPr>
        <p:blipFill>
          <a:blip r:embed="rId3"/>
          <a:stretch>
            <a:fillRect/>
          </a:stretch>
        </p:blipFill>
        <p:spPr>
          <a:xfrm>
            <a:off x="709191" y="3894667"/>
            <a:ext cx="5559602" cy="2859731"/>
          </a:xfrm>
          <a:prstGeom prst="rect">
            <a:avLst/>
          </a:prstGeom>
        </p:spPr>
      </p:pic>
      <p:sp>
        <p:nvSpPr>
          <p:cNvPr id="13" name="TextBox 12">
            <a:extLst>
              <a:ext uri="{FF2B5EF4-FFF2-40B4-BE49-F238E27FC236}">
                <a16:creationId xmlns:a16="http://schemas.microsoft.com/office/drawing/2014/main" id="{3F20E5BE-9861-63C1-7A9E-2C5E956CB701}"/>
              </a:ext>
            </a:extLst>
          </p:cNvPr>
          <p:cNvSpPr txBox="1"/>
          <p:nvPr/>
        </p:nvSpPr>
        <p:spPr>
          <a:xfrm>
            <a:off x="6841067" y="5921402"/>
            <a:ext cx="2082800" cy="369332"/>
          </a:xfrm>
          <a:prstGeom prst="rect">
            <a:avLst/>
          </a:prstGeom>
          <a:noFill/>
        </p:spPr>
        <p:txBody>
          <a:bodyPr wrap="square" rtlCol="0">
            <a:spAutoFit/>
          </a:bodyPr>
          <a:lstStyle/>
          <a:p>
            <a:pPr algn="ctr"/>
            <a:r>
              <a:rPr lang="en-US"/>
              <a:t>Kicker</a:t>
            </a:r>
          </a:p>
        </p:txBody>
      </p:sp>
      <p:cxnSp>
        <p:nvCxnSpPr>
          <p:cNvPr id="15" name="Straight Arrow Connector 14">
            <a:extLst>
              <a:ext uri="{FF2B5EF4-FFF2-40B4-BE49-F238E27FC236}">
                <a16:creationId xmlns:a16="http://schemas.microsoft.com/office/drawing/2014/main" id="{B1D40499-FCB7-6A7A-9F7B-533295123AEC}"/>
              </a:ext>
            </a:extLst>
          </p:cNvPr>
          <p:cNvCxnSpPr>
            <a:cxnSpLocks/>
          </p:cNvCxnSpPr>
          <p:nvPr/>
        </p:nvCxnSpPr>
        <p:spPr>
          <a:xfrm flipH="1">
            <a:off x="5748867" y="1651000"/>
            <a:ext cx="1710266" cy="49106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F7A55141-EBE0-E302-A916-9994FB97F21E}"/>
              </a:ext>
            </a:extLst>
          </p:cNvPr>
          <p:cNvCxnSpPr>
            <a:cxnSpLocks/>
          </p:cNvCxnSpPr>
          <p:nvPr/>
        </p:nvCxnSpPr>
        <p:spPr>
          <a:xfrm flipH="1" flipV="1">
            <a:off x="2980267" y="2485389"/>
            <a:ext cx="3977070" cy="122461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22E35852-DD13-BC95-1793-3277FB0861BB}"/>
              </a:ext>
            </a:extLst>
          </p:cNvPr>
          <p:cNvCxnSpPr>
            <a:cxnSpLocks/>
          </p:cNvCxnSpPr>
          <p:nvPr/>
        </p:nvCxnSpPr>
        <p:spPr>
          <a:xfrm flipH="1">
            <a:off x="3488992" y="3743067"/>
            <a:ext cx="3468345" cy="190740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04386F96-C392-A778-94D0-17A120CB177E}"/>
              </a:ext>
            </a:extLst>
          </p:cNvPr>
          <p:cNvCxnSpPr>
            <a:cxnSpLocks/>
          </p:cNvCxnSpPr>
          <p:nvPr/>
        </p:nvCxnSpPr>
        <p:spPr>
          <a:xfrm flipH="1" flipV="1">
            <a:off x="3200400" y="6050833"/>
            <a:ext cx="4244544" cy="5523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598899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CF2E5-5220-6E02-C319-30227AB5C925}"/>
              </a:ext>
            </a:extLst>
          </p:cNvPr>
          <p:cNvSpPr>
            <a:spLocks noGrp="1"/>
          </p:cNvSpPr>
          <p:nvPr>
            <p:ph type="title"/>
          </p:nvPr>
        </p:nvSpPr>
        <p:spPr/>
        <p:txBody>
          <a:bodyPr/>
          <a:lstStyle/>
          <a:p>
            <a:r>
              <a:rPr lang="en-US"/>
              <a:t>Salary Cap</a:t>
            </a:r>
          </a:p>
        </p:txBody>
      </p:sp>
      <p:sp>
        <p:nvSpPr>
          <p:cNvPr id="3" name="Content Placeholder 2">
            <a:extLst>
              <a:ext uri="{FF2B5EF4-FFF2-40B4-BE49-F238E27FC236}">
                <a16:creationId xmlns:a16="http://schemas.microsoft.com/office/drawing/2014/main" id="{1B05A433-B9DC-004C-8A2D-816D55B57EFE}"/>
              </a:ext>
            </a:extLst>
          </p:cNvPr>
          <p:cNvSpPr>
            <a:spLocks noGrp="1"/>
          </p:cNvSpPr>
          <p:nvPr>
            <p:ph sz="half" idx="1"/>
          </p:nvPr>
        </p:nvSpPr>
        <p:spPr>
          <a:xfrm>
            <a:off x="457199" y="1295399"/>
            <a:ext cx="4704671" cy="5249333"/>
          </a:xfrm>
        </p:spPr>
        <p:txBody>
          <a:bodyPr/>
          <a:lstStyle/>
          <a:p>
            <a:r>
              <a:rPr lang="en-US" sz="2000"/>
              <a:t>Reflects the total amount a team can spend on its players per year</a:t>
            </a:r>
          </a:p>
          <a:p>
            <a:r>
              <a:rPr lang="en-US" sz="2000"/>
              <a:t>48% of total NFL revenue, divided by 32 teams</a:t>
            </a:r>
          </a:p>
          <a:p>
            <a:endParaRPr lang="en-US" sz="2000"/>
          </a:p>
          <a:p>
            <a:r>
              <a:rPr lang="en-US" sz="2000"/>
              <a:t>Increasing salary cap results in increased player salary</a:t>
            </a:r>
          </a:p>
          <a:p>
            <a:r>
              <a:rPr lang="en-US" sz="2000"/>
              <a:t>General Manager: role is to </a:t>
            </a:r>
            <a:r>
              <a:rPr lang="en-US" sz="2000" u="sng"/>
              <a:t>build and manage a team’s roster</a:t>
            </a:r>
            <a:r>
              <a:rPr lang="en-US" sz="2000"/>
              <a:t> and oversee the football operations.</a:t>
            </a:r>
          </a:p>
          <a:p>
            <a:pPr lvl="1"/>
            <a:r>
              <a:rPr lang="en-US" sz="1200"/>
              <a:t>Player signings</a:t>
            </a:r>
          </a:p>
          <a:p>
            <a:pPr lvl="1"/>
            <a:r>
              <a:rPr lang="en-US" sz="1200"/>
              <a:t>Contract Negotiations</a:t>
            </a:r>
          </a:p>
          <a:p>
            <a:endParaRPr lang="en-US" sz="1600"/>
          </a:p>
          <a:p>
            <a:r>
              <a:rPr lang="en-US" sz="2000"/>
              <a:t>Working within the salary cap, how much do you pay which players to get the best chance of success?</a:t>
            </a:r>
          </a:p>
          <a:p>
            <a:pPr lvl="1"/>
            <a:endParaRPr lang="en-US" sz="1600"/>
          </a:p>
          <a:p>
            <a:endParaRPr lang="en-US"/>
          </a:p>
        </p:txBody>
      </p:sp>
      <p:pic>
        <p:nvPicPr>
          <p:cNvPr id="6" name="Picture 5">
            <a:extLst>
              <a:ext uri="{FF2B5EF4-FFF2-40B4-BE49-F238E27FC236}">
                <a16:creationId xmlns:a16="http://schemas.microsoft.com/office/drawing/2014/main" id="{42BD0A7D-64F9-39EB-74B9-17ABAA2620B7}"/>
              </a:ext>
            </a:extLst>
          </p:cNvPr>
          <p:cNvPicPr>
            <a:picLocks noChangeAspect="1"/>
          </p:cNvPicPr>
          <p:nvPr/>
        </p:nvPicPr>
        <p:blipFill>
          <a:blip r:embed="rId3"/>
          <a:stretch>
            <a:fillRect/>
          </a:stretch>
        </p:blipFill>
        <p:spPr>
          <a:xfrm>
            <a:off x="5161870" y="1032932"/>
            <a:ext cx="3795863" cy="5511801"/>
          </a:xfrm>
          <a:prstGeom prst="rect">
            <a:avLst/>
          </a:prstGeom>
        </p:spPr>
      </p:pic>
      <p:sp>
        <p:nvSpPr>
          <p:cNvPr id="5" name="TextBox 4">
            <a:extLst>
              <a:ext uri="{FF2B5EF4-FFF2-40B4-BE49-F238E27FC236}">
                <a16:creationId xmlns:a16="http://schemas.microsoft.com/office/drawing/2014/main" id="{07FCDFAD-3254-D038-73D8-2F1266A7CBCA}"/>
              </a:ext>
            </a:extLst>
          </p:cNvPr>
          <p:cNvSpPr txBox="1"/>
          <p:nvPr/>
        </p:nvSpPr>
        <p:spPr>
          <a:xfrm>
            <a:off x="6369120" y="6537242"/>
            <a:ext cx="2587526" cy="2308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US" sz="900" b="1" i="1">
                <a:cs typeface="Arial"/>
              </a:rPr>
              <a:t>Source: </a:t>
            </a:r>
            <a:r>
              <a:rPr lang="en-US" sz="900" i="1">
                <a:cs typeface="Arial"/>
              </a:rPr>
              <a:t>overthecap.com/</a:t>
            </a:r>
            <a:r>
              <a:rPr lang="en-US" sz="900" i="1" err="1">
                <a:cs typeface="Arial"/>
              </a:rPr>
              <a:t>salarycap</a:t>
            </a:r>
          </a:p>
        </p:txBody>
      </p:sp>
    </p:spTree>
    <p:extLst>
      <p:ext uri="{BB962C8B-B14F-4D97-AF65-F5344CB8AC3E}">
        <p14:creationId xmlns:p14="http://schemas.microsoft.com/office/powerpoint/2010/main" val="180266598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802D7-5F94-5C0B-876A-0753657A1E35}"/>
              </a:ext>
            </a:extLst>
          </p:cNvPr>
          <p:cNvSpPr>
            <a:spLocks noGrp="1"/>
          </p:cNvSpPr>
          <p:nvPr>
            <p:ph type="title"/>
          </p:nvPr>
        </p:nvSpPr>
        <p:spPr/>
        <p:txBody>
          <a:bodyPr/>
          <a:lstStyle/>
          <a:p>
            <a:r>
              <a:rPr lang="en-US"/>
              <a:t>NFL Quarterback Salaries</a:t>
            </a:r>
          </a:p>
        </p:txBody>
      </p:sp>
      <p:pic>
        <p:nvPicPr>
          <p:cNvPr id="8" name="Picture 7">
            <a:extLst>
              <a:ext uri="{FF2B5EF4-FFF2-40B4-BE49-F238E27FC236}">
                <a16:creationId xmlns:a16="http://schemas.microsoft.com/office/drawing/2014/main" id="{E721A404-721F-78E2-BC9A-6E29B5FD9F2B}"/>
              </a:ext>
            </a:extLst>
          </p:cNvPr>
          <p:cNvPicPr>
            <a:picLocks noChangeAspect="1"/>
          </p:cNvPicPr>
          <p:nvPr/>
        </p:nvPicPr>
        <p:blipFill>
          <a:blip r:embed="rId3"/>
          <a:stretch>
            <a:fillRect/>
          </a:stretch>
        </p:blipFill>
        <p:spPr>
          <a:xfrm>
            <a:off x="1150593" y="1206642"/>
            <a:ext cx="7401488" cy="4314426"/>
          </a:xfrm>
          <a:prstGeom prst="rect">
            <a:avLst/>
          </a:prstGeom>
        </p:spPr>
      </p:pic>
      <p:sp>
        <p:nvSpPr>
          <p:cNvPr id="3" name="TextBox 2">
            <a:extLst>
              <a:ext uri="{FF2B5EF4-FFF2-40B4-BE49-F238E27FC236}">
                <a16:creationId xmlns:a16="http://schemas.microsoft.com/office/drawing/2014/main" id="{1CE10A46-EE7C-9FCD-8EF4-D0F6346E9C72}"/>
              </a:ext>
            </a:extLst>
          </p:cNvPr>
          <p:cNvSpPr txBox="1"/>
          <p:nvPr/>
        </p:nvSpPr>
        <p:spPr>
          <a:xfrm>
            <a:off x="5926668" y="5525924"/>
            <a:ext cx="2587526" cy="2308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900" b="1" i="1">
                <a:cs typeface="Arial"/>
              </a:rPr>
              <a:t>Source: </a:t>
            </a:r>
            <a:r>
              <a:rPr lang="en-US" sz="900" i="1">
                <a:cs typeface="Arial"/>
              </a:rPr>
              <a:t>overthecap.com/position/quarterback</a:t>
            </a:r>
            <a:endParaRPr lang="en-US" sz="900" i="1"/>
          </a:p>
        </p:txBody>
      </p:sp>
    </p:spTree>
    <p:extLst>
      <p:ext uri="{BB962C8B-B14F-4D97-AF65-F5344CB8AC3E}">
        <p14:creationId xmlns:p14="http://schemas.microsoft.com/office/powerpoint/2010/main" val="12086441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extLst>
    <p:ext uri="{6950BFC3-D8DA-4A85-94F7-54DA5524770B}">
      <p188:commentRel xmlns:p188="http://schemas.microsoft.com/office/powerpoint/2018/8/main" r:id="rId2"/>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1D700-AB44-469E-5CD5-3BAC83D648A1}"/>
              </a:ext>
            </a:extLst>
          </p:cNvPr>
          <p:cNvSpPr>
            <a:spLocks noGrp="1"/>
          </p:cNvSpPr>
          <p:nvPr>
            <p:ph type="title"/>
          </p:nvPr>
        </p:nvSpPr>
        <p:spPr/>
        <p:txBody>
          <a:bodyPr/>
          <a:lstStyle/>
          <a:p>
            <a:r>
              <a:rPr lang="en-US">
                <a:cs typeface="Arial"/>
              </a:rPr>
              <a:t>Web Scraping </a:t>
            </a:r>
            <a:endParaRPr lang="en-US"/>
          </a:p>
        </p:txBody>
      </p:sp>
      <p:sp>
        <p:nvSpPr>
          <p:cNvPr id="5" name="Content Placeholder 4">
            <a:extLst>
              <a:ext uri="{FF2B5EF4-FFF2-40B4-BE49-F238E27FC236}">
                <a16:creationId xmlns:a16="http://schemas.microsoft.com/office/drawing/2014/main" id="{FE77AE69-A8A1-B4F8-8F1B-74BAEEF6C27C}"/>
              </a:ext>
            </a:extLst>
          </p:cNvPr>
          <p:cNvSpPr>
            <a:spLocks noGrp="1"/>
          </p:cNvSpPr>
          <p:nvPr>
            <p:ph sz="half" idx="1"/>
          </p:nvPr>
        </p:nvSpPr>
        <p:spPr>
          <a:xfrm>
            <a:off x="515665" y="1295400"/>
            <a:ext cx="8324119" cy="4800600"/>
          </a:xfrm>
        </p:spPr>
        <p:txBody>
          <a:bodyPr/>
          <a:lstStyle/>
          <a:p>
            <a:r>
              <a:rPr lang="en-US" sz="2000">
                <a:cs typeface="Arial"/>
              </a:rPr>
              <a:t>Key tools: requests, bs4 python packages</a:t>
            </a:r>
          </a:p>
          <a:p>
            <a:endParaRPr lang="en-US" sz="2000">
              <a:cs typeface="Arial"/>
            </a:endParaRPr>
          </a:p>
          <a:p>
            <a:r>
              <a:rPr lang="en-US" sz="2000">
                <a:cs typeface="Arial"/>
              </a:rPr>
              <a:t>Sources (no API with all the data needed): </a:t>
            </a:r>
            <a:endParaRPr lang="en-US" sz="2000" u="sng">
              <a:ea typeface="+mn-lt"/>
              <a:cs typeface="+mn-lt"/>
            </a:endParaRPr>
          </a:p>
          <a:p>
            <a:pPr lvl="1">
              <a:buFont typeface="Courier New"/>
              <a:buChar char="o"/>
            </a:pPr>
            <a:r>
              <a:rPr lang="en-US" sz="1800">
                <a:ea typeface="+mn-lt"/>
                <a:cs typeface="+mn-lt"/>
              </a:rPr>
              <a:t>Team Spending: </a:t>
            </a:r>
            <a:r>
              <a:rPr lang="en-US" sz="1800">
                <a:ea typeface="+mn-lt"/>
                <a:cs typeface="+mn-lt"/>
                <a:hlinkClick r:id="" action="ppaction://noaction"/>
              </a:rPr>
              <a:t>https://www.spotrac.com/nfl/position/_/year/2024</a:t>
            </a:r>
            <a:endParaRPr lang="en-US" sz="1800">
              <a:ea typeface="+mn-lt"/>
              <a:cs typeface="+mn-lt"/>
            </a:endParaRPr>
          </a:p>
          <a:p>
            <a:pPr lvl="1">
              <a:buFont typeface="Courier New"/>
              <a:buChar char="o"/>
            </a:pPr>
            <a:r>
              <a:rPr lang="en-US" sz="1800">
                <a:ea typeface="+mn-lt"/>
                <a:cs typeface="+mn-lt"/>
              </a:rPr>
              <a:t>Superbowl Winners (1966-Current): </a:t>
            </a:r>
            <a:r>
              <a:rPr lang="en-US" sz="1800">
                <a:ea typeface="+mn-lt"/>
                <a:cs typeface="+mn-lt"/>
                <a:hlinkClick r:id="rId3"/>
              </a:rPr>
              <a:t>https://www.topendsports.com/events/super-bowl/winners-list.htm</a:t>
            </a:r>
            <a:endParaRPr lang="en-US" sz="1800">
              <a:ea typeface="+mn-lt"/>
              <a:cs typeface="+mn-lt"/>
            </a:endParaRPr>
          </a:p>
          <a:p>
            <a:pPr lvl="1">
              <a:buFont typeface="Courier New"/>
              <a:buChar char="o"/>
            </a:pPr>
            <a:r>
              <a:rPr lang="en-US" sz="1800">
                <a:ea typeface="+mn-lt"/>
                <a:cs typeface="+mn-lt"/>
              </a:rPr>
              <a:t>Conference Champions: </a:t>
            </a:r>
            <a:r>
              <a:rPr lang="en-US" sz="1800">
                <a:ea typeface="+mn-lt"/>
                <a:cs typeface="+mn-lt"/>
                <a:hlinkClick r:id="rId4"/>
              </a:rPr>
              <a:t>https://www.foxsports.com/stories/nfl/nfc-champions-complete-list-winners-year</a:t>
            </a:r>
          </a:p>
          <a:p>
            <a:pPr lvl="1">
              <a:buFont typeface="Courier New"/>
              <a:buChar char="o"/>
            </a:pPr>
            <a:r>
              <a:rPr lang="en-US" sz="1800">
                <a:ea typeface="+mn-lt"/>
                <a:cs typeface="+mn-lt"/>
              </a:rPr>
              <a:t>Playoff Teams: </a:t>
            </a:r>
            <a:r>
              <a:rPr lang="en-US" sz="1800">
                <a:ea typeface="+mn-lt"/>
                <a:cs typeface="+mn-lt"/>
                <a:hlinkClick r:id="rId5"/>
              </a:rPr>
              <a:t>https://en.wikipedia.org/wiki/NFL_playoff_results#All-time_playoff_records_(NFL/AFL</a:t>
            </a:r>
            <a:r>
              <a:rPr lang="en-US" sz="1800">
                <a:ea typeface="+mn-lt"/>
                <a:cs typeface="+mn-lt"/>
              </a:rPr>
              <a:t>) </a:t>
            </a:r>
          </a:p>
          <a:p>
            <a:endParaRPr lang="en-US" sz="2000">
              <a:ea typeface="+mn-lt"/>
              <a:cs typeface="+mn-lt"/>
            </a:endParaRPr>
          </a:p>
          <a:p>
            <a:endParaRPr lang="en-US" sz="2000">
              <a:ea typeface="+mn-lt"/>
              <a:cs typeface="+mn-lt"/>
            </a:endParaRPr>
          </a:p>
          <a:p>
            <a:endParaRPr lang="en-US" sz="2000">
              <a:ea typeface="+mn-lt"/>
              <a:cs typeface="+mn-lt"/>
            </a:endParaRPr>
          </a:p>
        </p:txBody>
      </p:sp>
      <p:pic>
        <p:nvPicPr>
          <p:cNvPr id="3" name="Picture 2" descr="A black screen with white text&#10;&#10;Description automatically generated">
            <a:extLst>
              <a:ext uri="{FF2B5EF4-FFF2-40B4-BE49-F238E27FC236}">
                <a16:creationId xmlns:a16="http://schemas.microsoft.com/office/drawing/2014/main" id="{9E80B179-4B6D-1D6E-195A-8A94F1001341}"/>
              </a:ext>
            </a:extLst>
          </p:cNvPr>
          <p:cNvPicPr>
            <a:picLocks noChangeAspect="1"/>
          </p:cNvPicPr>
          <p:nvPr/>
        </p:nvPicPr>
        <p:blipFill>
          <a:blip r:embed="rId6"/>
          <a:stretch>
            <a:fillRect/>
          </a:stretch>
        </p:blipFill>
        <p:spPr>
          <a:xfrm>
            <a:off x="599413" y="4670747"/>
            <a:ext cx="8291893" cy="1571364"/>
          </a:xfrm>
          <a:prstGeom prst="rect">
            <a:avLst/>
          </a:prstGeom>
        </p:spPr>
      </p:pic>
      <p:pic>
        <p:nvPicPr>
          <p:cNvPr id="4" name="Picture 3">
            <a:extLst>
              <a:ext uri="{FF2B5EF4-FFF2-40B4-BE49-F238E27FC236}">
                <a16:creationId xmlns:a16="http://schemas.microsoft.com/office/drawing/2014/main" id="{7970C0AB-8A9B-B145-9471-D51AAD778B53}"/>
              </a:ext>
            </a:extLst>
          </p:cNvPr>
          <p:cNvPicPr>
            <a:picLocks noChangeAspect="1"/>
          </p:cNvPicPr>
          <p:nvPr/>
        </p:nvPicPr>
        <p:blipFill>
          <a:blip r:embed="rId7"/>
          <a:stretch>
            <a:fillRect/>
          </a:stretch>
        </p:blipFill>
        <p:spPr>
          <a:xfrm>
            <a:off x="1565129" y="1612674"/>
            <a:ext cx="2895600" cy="476250"/>
          </a:xfrm>
          <a:prstGeom prst="rect">
            <a:avLst/>
          </a:prstGeom>
        </p:spPr>
      </p:pic>
    </p:spTree>
    <p:extLst>
      <p:ext uri="{BB962C8B-B14F-4D97-AF65-F5344CB8AC3E}">
        <p14:creationId xmlns:p14="http://schemas.microsoft.com/office/powerpoint/2010/main" val="397918316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theme/theme1.xml><?xml version="1.0" encoding="utf-8"?>
<a:theme xmlns:a="http://schemas.openxmlformats.org/drawingml/2006/main" name="NPS Theme">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455CEFB2C503C418B759073AD8ADB48" ma:contentTypeVersion="4" ma:contentTypeDescription="Create a new document." ma:contentTypeScope="" ma:versionID="ac068d0109a8b4c68b0ae37d0f91b50c">
  <xsd:schema xmlns:xsd="http://www.w3.org/2001/XMLSchema" xmlns:xs="http://www.w3.org/2001/XMLSchema" xmlns:p="http://schemas.microsoft.com/office/2006/metadata/properties" xmlns:ns2="3be26a0a-b928-4d72-9154-fdcb4c77015e" targetNamespace="http://schemas.microsoft.com/office/2006/metadata/properties" ma:root="true" ma:fieldsID="50df741cf3b0c1d3613c0a2427732888" ns2:_="">
    <xsd:import namespace="3be26a0a-b928-4d72-9154-fdcb4c77015e"/>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be26a0a-b928-4d72-9154-fdcb4c7701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A515F40-9048-4EEB-AEE0-D54FB4802DA8}">
  <ds:schemaRefs>
    <ds:schemaRef ds:uri="http://schemas.microsoft.com/sharepoint/v3/contenttype/forms"/>
  </ds:schemaRefs>
</ds:datastoreItem>
</file>

<file path=customXml/itemProps2.xml><?xml version="1.0" encoding="utf-8"?>
<ds:datastoreItem xmlns:ds="http://schemas.openxmlformats.org/officeDocument/2006/customXml" ds:itemID="{322D91FE-F93B-4C52-9029-6B2AE2CF2296}">
  <ds:schemaRefs>
    <ds:schemaRef ds:uri="http://schemas.microsoft.com/office/2006/metadata/properties"/>
    <ds:schemaRef ds:uri="http://schemas.microsoft.com/office/infopath/2007/PartnerControls"/>
    <ds:schemaRef ds:uri="http://www.w3.org/2000/xmlns/"/>
  </ds:schemaRefs>
</ds:datastoreItem>
</file>

<file path=customXml/itemProps3.xml><?xml version="1.0" encoding="utf-8"?>
<ds:datastoreItem xmlns:ds="http://schemas.openxmlformats.org/officeDocument/2006/customXml" ds:itemID="{2A78E8E1-E2F9-4FC8-A202-BFBAF6A00AC2}">
  <ds:schemaRefs>
    <ds:schemaRef ds:uri="3be26a0a-b928-4d72-9154-fdcb4c77015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0/xmln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(4:3)</PresentationFormat>
  <Slides>18</Slides>
  <Notes>7</Notes>
  <HiddenSlides>0</HiddenSlide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NPS Theme</vt:lpstr>
      <vt:lpstr>Analyzing NFL Spending by Position</vt:lpstr>
      <vt:lpstr>Agenda</vt:lpstr>
      <vt:lpstr>What is American Football?</vt:lpstr>
      <vt:lpstr>American Football Positions</vt:lpstr>
      <vt:lpstr>American Football Positions</vt:lpstr>
      <vt:lpstr>American Football Positions</vt:lpstr>
      <vt:lpstr>Salary Cap</vt:lpstr>
      <vt:lpstr>NFL Quarterback Salaries</vt:lpstr>
      <vt:lpstr>Web Scraping </vt:lpstr>
      <vt:lpstr>Statistical Analysis</vt:lpstr>
      <vt:lpstr>Simulation </vt:lpstr>
      <vt:lpstr>SQL Tables</vt:lpstr>
      <vt:lpstr>Results: SuperBowl</vt:lpstr>
      <vt:lpstr>Results: Conference Champ. Wins</vt:lpstr>
      <vt:lpstr>Results: Make the Playoffs</vt:lpstr>
      <vt:lpstr>PowerPoint Presentation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Thesis Title Thesis Author</dc:title>
  <dc:creator/>
  <cp:revision>1</cp:revision>
  <dcterms:created xsi:type="dcterms:W3CDTF">2012-08-24T00:53:15Z</dcterms:created>
  <dcterms:modified xsi:type="dcterms:W3CDTF">2024-11-18T16:29:34Z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0x0101003455CEFB2C503C418B759073AD8ADB48</vt:lpwstr>
  </property>
  <property fmtid="{D5CDD505-2E9C-101B-9397-08002B2CF9AE}" pid="3" name="MediaServiceImageTags">
    <vt:lpwstr/>
  </property>
  <property fmtid="{D5CDD505-2E9C-101B-9397-08002B2CF9AE}" pid="4" name="MSIP_Label_acbbd4a6-dc2f-44d9-ad2c-c28d4679873f_Enabled">
    <vt:lpwstr>true</vt:lpwstr>
  </property>
  <property fmtid="{D5CDD505-2E9C-101B-9397-08002B2CF9AE}" pid="5" name="MSIP_Label_acbbd4a6-dc2f-44d9-ad2c-c28d4679873f_SetDate">
    <vt:lpwstr>2024-09-05T14:27:10Z</vt:lpwstr>
  </property>
  <property fmtid="{D5CDD505-2E9C-101B-9397-08002B2CF9AE}" pid="6" name="MSIP_Label_acbbd4a6-dc2f-44d9-ad2c-c28d4679873f_Method">
    <vt:lpwstr>Standard</vt:lpwstr>
  </property>
  <property fmtid="{D5CDD505-2E9C-101B-9397-08002B2CF9AE}" pid="7" name="MSIP_Label_acbbd4a6-dc2f-44d9-ad2c-c28d4679873f_Name">
    <vt:lpwstr>No Label</vt:lpwstr>
  </property>
  <property fmtid="{D5CDD505-2E9C-101B-9397-08002B2CF9AE}" pid="8" name="MSIP_Label_acbbd4a6-dc2f-44d9-ad2c-c28d4679873f_SiteId">
    <vt:lpwstr>6d936231-a517-40ea-9199-f7578963378e</vt:lpwstr>
  </property>
  <property fmtid="{D5CDD505-2E9C-101B-9397-08002B2CF9AE}" pid="9" name="MSIP_Label_acbbd4a6-dc2f-44d9-ad2c-c28d4679873f_ActionId">
    <vt:lpwstr>b9c325ce-3972-4c97-b576-a3684a7fbc39</vt:lpwstr>
  </property>
  <property fmtid="{D5CDD505-2E9C-101B-9397-08002B2CF9AE}" pid="10" name="MSIP_Label_acbbd4a6-dc2f-44d9-ad2c-c28d4679873f_ContentBits">
    <vt:lpwstr>0</vt:lpwstr>
  </property>
</Properties>
</file>

<file path=docProps/thumbnail.jpeg>
</file>